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257" r:id="rId2"/>
    <p:sldId id="564" r:id="rId3"/>
    <p:sldId id="530" r:id="rId4"/>
    <p:sldId id="531" r:id="rId5"/>
    <p:sldId id="520" r:id="rId6"/>
    <p:sldId id="544" r:id="rId7"/>
    <p:sldId id="491" r:id="rId8"/>
    <p:sldId id="492" r:id="rId9"/>
    <p:sldId id="486" r:id="rId10"/>
    <p:sldId id="487" r:id="rId11"/>
    <p:sldId id="488" r:id="rId12"/>
    <p:sldId id="489" r:id="rId13"/>
    <p:sldId id="543" r:id="rId14"/>
    <p:sldId id="490" r:id="rId15"/>
    <p:sldId id="570" r:id="rId16"/>
    <p:sldId id="545" r:id="rId17"/>
    <p:sldId id="546" r:id="rId18"/>
    <p:sldId id="569" r:id="rId19"/>
    <p:sldId id="493" r:id="rId20"/>
    <p:sldId id="494" r:id="rId21"/>
    <p:sldId id="495" r:id="rId22"/>
    <p:sldId id="503" r:id="rId23"/>
    <p:sldId id="504" r:id="rId24"/>
    <p:sldId id="505" r:id="rId25"/>
    <p:sldId id="547" r:id="rId26"/>
    <p:sldId id="568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7" r:id="rId35"/>
    <p:sldId id="532" r:id="rId36"/>
    <p:sldId id="533" r:id="rId37"/>
    <p:sldId id="535" r:id="rId38"/>
    <p:sldId id="536" r:id="rId39"/>
    <p:sldId id="537" r:id="rId40"/>
    <p:sldId id="538" r:id="rId41"/>
    <p:sldId id="506" r:id="rId42"/>
    <p:sldId id="509" r:id="rId43"/>
    <p:sldId id="548" r:id="rId44"/>
    <p:sldId id="508" r:id="rId45"/>
    <p:sldId id="510" r:id="rId46"/>
    <p:sldId id="511" r:id="rId47"/>
    <p:sldId id="512" r:id="rId48"/>
    <p:sldId id="550" r:id="rId49"/>
    <p:sldId id="567" r:id="rId50"/>
    <p:sldId id="514" r:id="rId51"/>
    <p:sldId id="513" r:id="rId52"/>
    <p:sldId id="549" r:id="rId53"/>
    <p:sldId id="566" r:id="rId54"/>
    <p:sldId id="515" r:id="rId55"/>
    <p:sldId id="540" r:id="rId56"/>
    <p:sldId id="572" r:id="rId57"/>
    <p:sldId id="571" r:id="rId58"/>
    <p:sldId id="573" r:id="rId59"/>
    <p:sldId id="551" r:id="rId60"/>
    <p:sldId id="539" r:id="rId61"/>
    <p:sldId id="552" r:id="rId62"/>
    <p:sldId id="556" r:id="rId63"/>
    <p:sldId id="521" r:id="rId64"/>
    <p:sldId id="554" r:id="rId65"/>
    <p:sldId id="555" r:id="rId66"/>
    <p:sldId id="553" r:id="rId67"/>
    <p:sldId id="516" r:id="rId68"/>
    <p:sldId id="561" r:id="rId69"/>
    <p:sldId id="517" r:id="rId70"/>
    <p:sldId id="518" r:id="rId71"/>
    <p:sldId id="562" r:id="rId72"/>
    <p:sldId id="519" r:id="rId73"/>
    <p:sldId id="563" r:id="rId74"/>
    <p:sldId id="525" r:id="rId75"/>
    <p:sldId id="560" r:id="rId76"/>
    <p:sldId id="522" r:id="rId77"/>
    <p:sldId id="523" r:id="rId78"/>
    <p:sldId id="524" r:id="rId79"/>
    <p:sldId id="565" r:id="rId80"/>
    <p:sldId id="526" r:id="rId81"/>
    <p:sldId id="528" r:id="rId82"/>
    <p:sldId id="541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F18612"/>
    <a:srgbClr val="0000FF"/>
    <a:srgbClr val="FF0000"/>
    <a:srgbClr val="923931"/>
    <a:srgbClr val="215968"/>
    <a:srgbClr val="76B900"/>
    <a:srgbClr val="588B00"/>
    <a:srgbClr val="5A8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B8F8C-34D8-42BD-9FB1-2357038810AB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3D57-EE24-4953-B08B-321FB1265E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4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6B8DE5-38CE-4A8E-A2D0-38874309301C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57107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98636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80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81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82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5600" y="2286000"/>
            <a:ext cx="8432800" cy="4238625"/>
          </a:xfrm>
          <a:prstGeom prst="rect">
            <a:avLst/>
          </a:prstGeom>
          <a:solidFill>
            <a:srgbClr val="625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5" name="Picture 5" descr="BU WEB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358775"/>
            <a:ext cx="1306513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5600" y="6500813"/>
            <a:ext cx="8431213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200">
                <a:solidFill>
                  <a:srgbClr val="FFFFFF"/>
                </a:solidFill>
              </a:rPr>
              <a:t>www.bournemouth.ac.uk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5600" y="2693988"/>
            <a:ext cx="8032750" cy="1470025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5600" y="4149725"/>
            <a:ext cx="8032750" cy="1871663"/>
          </a:xfrm>
        </p:spPr>
        <p:txBody>
          <a:bodyPr/>
          <a:lstStyle>
            <a:lvl1pPr marL="180975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3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89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404813"/>
            <a:ext cx="2066925" cy="608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404813"/>
            <a:ext cx="6049963" cy="608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47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55600" y="404813"/>
            <a:ext cx="8269288" cy="6086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8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5600" y="1844675"/>
            <a:ext cx="4052888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5600" y="4243388"/>
            <a:ext cx="405288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3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888" y="1844675"/>
            <a:ext cx="4054475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50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73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2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21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50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888" y="1844675"/>
            <a:ext cx="4054475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0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7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5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5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634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92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404813"/>
            <a:ext cx="6716713" cy="1008062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844675"/>
            <a:ext cx="8259763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28" name="Picture 4" descr="BU WEB 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58775" y="358775"/>
            <a:ext cx="1306513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355600" y="6500813"/>
            <a:ext cx="8269288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200">
                <a:solidFill>
                  <a:srgbClr val="FFFFFF"/>
                </a:solidFill>
              </a:rPr>
              <a:t>www.bournemouth.ac.uk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8648700" y="6483350"/>
            <a:ext cx="419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08E7033-7C44-49C8-ABE1-41D4721BBC73}" type="slidenum">
              <a:rPr lang="en-GB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2pPr>
      <a:lvl3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3pPr>
      <a:lvl4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4pPr>
      <a:lvl5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5pPr>
      <a:lvl6pPr marL="6381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6pPr>
      <a:lvl7pPr marL="10953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7pPr>
      <a:lvl8pPr marL="15525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8pPr>
      <a:lvl9pPr marL="20097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r-book.org/3ed-2018/Color_and_Radiometry/Radiometry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id/Modern-Led-Infinity-Mirror-Table-Lamp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r-book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br-book.org/3ed-2018/Color_and_Radiometry/Spectral_Representation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br-book.org/3ed-2018/Color_and_Radiometry/Radiometry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west-laser.com/Laser-FAQ/laser-faq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kwithcolor.com/color-luminance-2233.htm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ine.gsfc.nasa.gov/Images/science/EM_spectrum_compare_level1_lg.jpg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1879019/image-lens-distortion-correctio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hromatic_aberration_(comparison)_-_enlargement.jp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hotozine.com/article/olympus-8mm-f-1-8-fisheye-and-7-14mm-f-2-8-lenses-announced-27459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en/d/d8/BSDF05_800.png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r-book.or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r-book.org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ine.rutgers.edu/dmcs/ms552/2009/solidangle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s.luxcorerender.org/viewtopic.php?t=4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5600" y="2693988"/>
            <a:ext cx="8032750" cy="2335212"/>
          </a:xfrm>
          <a:noFill/>
        </p:spPr>
        <p:txBody>
          <a:bodyPr/>
          <a:lstStyle/>
          <a:p>
            <a:pPr marL="0" indent="180975" algn="ctr"/>
            <a:r>
              <a:rPr lang="en-GB" sz="4000" dirty="0" smtClean="0"/>
              <a:t>GCP Lecture </a:t>
            </a:r>
            <a:r>
              <a:rPr lang="en-GB" sz="4000" dirty="0" smtClean="0"/>
              <a:t>5 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PBR Part 2</a:t>
            </a:r>
            <a:endParaRPr lang="en-GB" sz="4000" dirty="0" smtClean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55600" y="5334000"/>
            <a:ext cx="8032750" cy="838200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Leigh </a:t>
            </a:r>
            <a:r>
              <a:rPr lang="en-US" dirty="0" err="1" smtClean="0"/>
              <a:t>McLoughlin</a:t>
            </a:r>
            <a:endParaRPr lang="en-US" dirty="0" smtClean="0"/>
          </a:p>
          <a:p>
            <a:r>
              <a:rPr lang="en-US" i="1" dirty="0" smtClean="0"/>
              <a:t>lmcloughlin@bournemouth.ac.uk</a:t>
            </a:r>
          </a:p>
        </p:txBody>
      </p:sp>
    </p:spTree>
    <p:extLst>
      <p:ext uri="{BB962C8B-B14F-4D97-AF65-F5344CB8AC3E}">
        <p14:creationId xmlns:p14="http://schemas.microsoft.com/office/powerpoint/2010/main" val="34073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Common Assumptions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Mostly interested in objects larger than the wavelength of light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GB" sz="1600" dirty="0" smtClean="0"/>
              <a:t>This discounts things like diffraction, interference patterns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GB" sz="1600" dirty="0" smtClean="0"/>
              <a:t>Can be awkward for some optics problems, but makes equations much simpler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1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Linearity: effects of multiple lights are just added together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GB" sz="1600" dirty="0" smtClean="0"/>
              <a:t>Polarisation can break this, so…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14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No polarisation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1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No interaction at atomic level - no </a:t>
            </a:r>
            <a:r>
              <a:rPr lang="en-GB" sz="2000" dirty="0"/>
              <a:t>fluorescence or </a:t>
            </a:r>
            <a:r>
              <a:rPr lang="en-GB" sz="2000" dirty="0" smtClean="0"/>
              <a:t>phosphorescence 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GB" sz="1600" dirty="0" smtClean="0"/>
              <a:t>This effect can effectively change one wavelength to another; or luminescence in general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91556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Common Assumptions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Steady state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GB" sz="1800" dirty="0" smtClean="0"/>
              <a:t>This one’s subtle but interesting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GB" sz="1800" dirty="0" smtClean="0"/>
              <a:t>When an emitter is turned on, it takes time </a:t>
            </a:r>
            <a:br>
              <a:rPr lang="en-GB" sz="1800" dirty="0" smtClean="0"/>
            </a:br>
            <a:r>
              <a:rPr lang="en-GB" sz="1800" dirty="0" smtClean="0"/>
              <a:t>for its light to travel throughout the scene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GB" sz="1800" dirty="0" smtClean="0"/>
              <a:t>An equilibrium point is then reached where </a:t>
            </a:r>
            <a:br>
              <a:rPr lang="en-GB" sz="1800" dirty="0" smtClean="0"/>
            </a:br>
            <a:r>
              <a:rPr lang="en-GB" sz="1800" dirty="0" smtClean="0"/>
              <a:t>light is absorbed as fast as it’s emitted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GB" sz="1800" dirty="0" smtClean="0"/>
              <a:t>Light is very fast, so in reality this happens </a:t>
            </a:r>
            <a:br>
              <a:rPr lang="en-GB" sz="1800" dirty="0" smtClean="0"/>
            </a:br>
            <a:r>
              <a:rPr lang="en-GB" sz="1800" dirty="0" smtClean="0"/>
              <a:t>nearly instantaneously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GB" sz="1800" dirty="0" smtClean="0"/>
              <a:t>When an emitter’s or object’s properties are </a:t>
            </a:r>
            <a:br>
              <a:rPr lang="en-GB" sz="1800" dirty="0" smtClean="0"/>
            </a:br>
            <a:r>
              <a:rPr lang="en-GB" sz="1800" dirty="0" smtClean="0"/>
              <a:t>changed, we assume its effects are </a:t>
            </a:r>
            <a:br>
              <a:rPr lang="en-GB" sz="1800" dirty="0" smtClean="0"/>
            </a:br>
            <a:r>
              <a:rPr lang="en-GB" sz="1800" dirty="0" smtClean="0"/>
              <a:t>instantaneous</a:t>
            </a:r>
            <a:endParaRPr lang="en-GB" sz="1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600" dirty="0" smtClean="0">
              <a:hlinkClick r:id="rId3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 smtClean="0">
                <a:hlinkClick r:id="rId3"/>
              </a:rPr>
              <a:t>http</a:t>
            </a:r>
            <a:r>
              <a:rPr lang="en-GB" sz="1600" dirty="0">
                <a:hlinkClick r:id="rId3"/>
              </a:rPr>
              <a:t>://www.pbr-book.org/3ed-2018/Color_and_Radiometry/Radiometry.html</a:t>
            </a:r>
            <a:endParaRPr lang="en-GB" sz="16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r="19705"/>
          <a:stretch/>
        </p:blipFill>
        <p:spPr bwMode="auto">
          <a:xfrm>
            <a:off x="5867400" y="2438399"/>
            <a:ext cx="2702011" cy="35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7400" y="5827707"/>
            <a:ext cx="27020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hlinkClick r:id="rId5"/>
              </a:rPr>
              <a:t>https://www.instructables.com/id/Modern-Led-Infinity-Mirror-Table-Lamp</a:t>
            </a:r>
            <a:r>
              <a:rPr lang="en-GB" sz="600" dirty="0" smtClean="0">
                <a:hlinkClick r:id="rId5"/>
              </a:rPr>
              <a:t>/</a:t>
            </a:r>
            <a:r>
              <a:rPr lang="en-GB" sz="600" dirty="0" smtClean="0"/>
              <a:t> 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6225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We need to define the following basic quantities: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dirty="0" smtClean="0"/>
              <a:t>Energy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dirty="0" smtClean="0"/>
              <a:t>Flux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dirty="0" smtClean="0"/>
              <a:t>Irradiance and Radiant </a:t>
            </a:r>
            <a:r>
              <a:rPr lang="en-GB" sz="2000" dirty="0" err="1" smtClean="0"/>
              <a:t>Exitance</a:t>
            </a:r>
            <a:r>
              <a:rPr lang="en-GB" sz="2000" dirty="0" smtClean="0"/>
              <a:t> (</a:t>
            </a:r>
            <a:r>
              <a:rPr lang="en-GB" sz="2000" dirty="0" err="1" smtClean="0"/>
              <a:t>Radiosity</a:t>
            </a:r>
            <a:r>
              <a:rPr lang="en-GB" sz="2000" dirty="0" smtClean="0"/>
              <a:t>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dirty="0" smtClean="0"/>
              <a:t>Solid Angle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dirty="0" smtClean="0"/>
              <a:t>Intensity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000" i="1" dirty="0" smtClean="0"/>
              <a:t>Radiance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41583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20383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20383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70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Energy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6606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289955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289955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84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Energy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  <a:buFont typeface="Arial" charset="0"/>
                  <a:buChar char="•"/>
                </a:pPr>
                <a:endParaRPr lang="en-GB" sz="2000" i="1" dirty="0"/>
              </a:p>
              <a:p>
                <a:pPr>
                  <a:lnSpc>
                    <a:spcPct val="90000"/>
                  </a:lnSpc>
                  <a:buFont typeface="Arial" charset="0"/>
                  <a:buChar char="•"/>
                </a:pPr>
                <a:endParaRPr lang="en-GB" sz="2000" i="1" dirty="0"/>
              </a:p>
              <a:p>
                <a:pPr>
                  <a:lnSpc>
                    <a:spcPct val="90000"/>
                  </a:lnSpc>
                </a:pPr>
                <a:endParaRPr lang="en-GB" sz="1400" i="1" dirty="0" smtClean="0"/>
              </a:p>
              <a:p>
                <a:pPr>
                  <a:lnSpc>
                    <a:spcPct val="90000"/>
                  </a:lnSpc>
                </a:pPr>
                <a:endParaRPr lang="en-GB" sz="14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Energy (Q, in Joules) of a photon is related to its wavelength (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GB" sz="2000" i="1" dirty="0" smtClean="0"/>
                  <a:t>):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𝑄</m:t>
                      </m:r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h𝑐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Where c is the speed of light (299,472,458 m/s)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4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h is Planck’s constant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h</m:t>
                    </m:r>
                    <m:r>
                      <a:rPr lang="en-GB" sz="2000" b="0" i="1" smtClean="0">
                        <a:latin typeface="Cambria Math"/>
                        <a:ea typeface="Cambria Math"/>
                      </a:rPr>
                      <m:t>≈6.626×</m:t>
                    </m:r>
                    <m:sSup>
                      <m:sSupPr>
                        <m:ctrlPr>
                          <a:rPr lang="en-GB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  <a:ea typeface="Cambria Math"/>
                          </a:rPr>
                          <m:t>−34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𝐽𝑠</m:t>
                    </m:r>
                  </m:oMath>
                </a14:m>
                <a:r>
                  <a:rPr lang="en-GB" sz="2000" i="1" dirty="0" smtClean="0"/>
                  <a:t>)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738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7" b="34450"/>
          <a:stretch/>
        </p:blipFill>
        <p:spPr bwMode="auto">
          <a:xfrm>
            <a:off x="838200" y="2362200"/>
            <a:ext cx="7026190" cy="151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1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Flux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637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888572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888572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84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Flux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Also known as: radiant flux, radiant power, or just power</a:t>
                </a:r>
                <a:endParaRPr lang="en-GB" sz="20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Flux is the amount of energy passing through a region / surface per unit time: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𝑑𝑄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Here we consider the differential energy over the differential time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The unit for flux is the Watt (or Joules per second)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738" t="-1706" r="-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5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PBR Schedule: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First lecture: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Intro – motivations, </a:t>
            </a:r>
            <a:r>
              <a:rPr lang="en-GB" sz="2000" i="1" dirty="0" err="1" smtClean="0"/>
              <a:t>etc</a:t>
            </a:r>
            <a:endParaRPr lang="en-GB" sz="2000" i="1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Overview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Equations!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Why there are so many equations for the same thing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Second lecture: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Radiometry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Photometry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Camera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Lights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Sampling, Monte Carlo Integration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9264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Flux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Flux can be thought of as considering: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The number of photons passing through an area </a:t>
            </a:r>
            <a:r>
              <a:rPr lang="en-GB" sz="1800" i="1" dirty="0" smtClean="0"/>
              <a:t>of unspecific size</a:t>
            </a:r>
          </a:p>
          <a:p>
            <a:pPr lvl="1">
              <a:lnSpc>
                <a:spcPct val="90000"/>
              </a:lnSpc>
            </a:pPr>
            <a:r>
              <a:rPr lang="en-GB" sz="1800" i="1" dirty="0" smtClean="0"/>
              <a:t>And</a:t>
            </a:r>
            <a:r>
              <a:rPr lang="en-GB" sz="1800" dirty="0" smtClean="0"/>
              <a:t> the energy of those photons (which is related to their wavelength)</a:t>
            </a:r>
            <a:endParaRPr lang="en-GB" sz="1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(By itself you can’t figure out if it’s lots of lower energy photons or fewer high energy photons)</a:t>
            </a:r>
            <a:endParaRPr lang="en-GB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03901" y="2819400"/>
            <a:ext cx="716798" cy="1143000"/>
          </a:xfrm>
          <a:custGeom>
            <a:avLst/>
            <a:gdLst>
              <a:gd name="connsiteX0" fmla="*/ 0 w 990600"/>
              <a:gd name="connsiteY0" fmla="*/ 0 h 1752600"/>
              <a:gd name="connsiteX1" fmla="*/ 990600 w 990600"/>
              <a:gd name="connsiteY1" fmla="*/ 0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546654 h 1752600"/>
              <a:gd name="connsiteX3" fmla="*/ 0 w 990600"/>
              <a:gd name="connsiteY3" fmla="*/ 1752600 h 1752600"/>
              <a:gd name="connsiteX4" fmla="*/ 0 w 990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752600">
                <a:moveTo>
                  <a:pt x="0" y="0"/>
                </a:moveTo>
                <a:lnTo>
                  <a:pt x="990600" y="164757"/>
                </a:lnTo>
                <a:lnTo>
                  <a:pt x="990600" y="1546654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4191000" y="2965622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4572000" y="3271452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038600" y="3505200"/>
            <a:ext cx="152400" cy="152400"/>
          </a:xfrm>
          <a:prstGeom prst="ellipse">
            <a:avLst/>
          </a:prstGeom>
          <a:solidFill>
            <a:srgbClr val="00B0F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>
            <a:off x="4347519" y="3041822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4400" y="3347652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91000" y="3595817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Flux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dirty="0" smtClean="0"/>
                  <a:t>Example:</a:t>
                </a:r>
                <a:endParaRPr lang="en-GB" sz="24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dirty="0" smtClean="0"/>
                  <a:t>If a light emits 200,000J of energy over an hour, assuming the rate of emission was constant, the flux was: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200000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3600</m:t>
                          </m:r>
                        </m:den>
                      </m:f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≈55.6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b="1" i="1" dirty="0" smtClean="0"/>
                  <a:t>Light source emission is usually described using flux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738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7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Flux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  <a:endParaRPr lang="en-GB" sz="2000" i="1" dirty="0" smtClean="0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0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Flux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Flux will describe the total amount of light energy received at the surface of the whole sphere</a:t>
            </a:r>
            <a:endParaRPr lang="en-GB" sz="2000" i="1" dirty="0" smtClean="0"/>
          </a:p>
        </p:txBody>
      </p:sp>
      <p:sp>
        <p:nvSpPr>
          <p:cNvPr id="5" name="Oval 4"/>
          <p:cNvSpPr/>
          <p:nvPr/>
        </p:nvSpPr>
        <p:spPr>
          <a:xfrm>
            <a:off x="3842952" y="3276600"/>
            <a:ext cx="1381896" cy="13818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Flux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A larger sphere has a larger area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But the flux (total amount of energy) is the same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You have to specify a region, but actual area simply isn’t considered</a:t>
            </a:r>
            <a:endParaRPr lang="en-GB" sz="1800" i="1" dirty="0"/>
          </a:p>
        </p:txBody>
      </p:sp>
      <p:sp>
        <p:nvSpPr>
          <p:cNvPr id="6" name="Oval 5"/>
          <p:cNvSpPr/>
          <p:nvPr/>
        </p:nvSpPr>
        <p:spPr>
          <a:xfrm>
            <a:off x="3276600" y="2710248"/>
            <a:ext cx="2514600" cy="25146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3842952" y="3276600"/>
            <a:ext cx="1381896" cy="13818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Irradiance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637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137802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137802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84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Flux works over an unspecified area, which may not be helpful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For practical uses, we probably want to specify the area too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Averaging flux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sz="1800" dirty="0" smtClean="0"/>
                  <a:t>) over a known area (A</a:t>
                </a:r>
                <a:r>
                  <a:rPr lang="en-GB" sz="1800" dirty="0"/>
                  <a:t>) gives us </a:t>
                </a:r>
                <a:r>
                  <a:rPr lang="en-GB" sz="1800" i="1" dirty="0" smtClean="0"/>
                  <a:t>irradiance</a:t>
                </a:r>
                <a:r>
                  <a:rPr lang="en-GB" sz="1800" dirty="0" smtClean="0"/>
                  <a:t> </a:t>
                </a:r>
                <a:r>
                  <a:rPr lang="en-GB" sz="1800" dirty="0"/>
                  <a:t>(E</a:t>
                </a:r>
                <a:r>
                  <a:rPr lang="en-GB" sz="1800" dirty="0" smtClean="0"/>
                  <a:t>):</a:t>
                </a:r>
                <a:endParaRPr lang="en-GB" sz="18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i="1" dirty="0" smtClean="0"/>
                  <a:t>The units for irradiance are the Watt per square metre 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𝑊</m:t>
                    </m:r>
                    <m:sSup>
                      <m:sSup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000" i="1" dirty="0" smtClean="0"/>
                  <a:t>)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738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3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Irradiance can be thought of as considering: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The number of photons passing through a </a:t>
            </a:r>
            <a:r>
              <a:rPr lang="en-GB" sz="1800" b="1" i="1" u="sng" dirty="0" smtClean="0">
                <a:solidFill>
                  <a:srgbClr val="FF0000"/>
                </a:solidFill>
              </a:rPr>
              <a:t>specific</a:t>
            </a:r>
            <a:r>
              <a:rPr lang="en-GB" sz="1800" i="1" dirty="0" smtClean="0">
                <a:solidFill>
                  <a:srgbClr val="FF0000"/>
                </a:solidFill>
              </a:rPr>
              <a:t> </a:t>
            </a:r>
            <a:r>
              <a:rPr lang="en-GB" sz="1800" dirty="0" smtClean="0"/>
              <a:t>area</a:t>
            </a:r>
          </a:p>
          <a:p>
            <a:pPr lvl="1">
              <a:lnSpc>
                <a:spcPct val="90000"/>
              </a:lnSpc>
            </a:pPr>
            <a:r>
              <a:rPr lang="en-GB" sz="1800" i="1" dirty="0" smtClean="0"/>
              <a:t>And</a:t>
            </a:r>
            <a:r>
              <a:rPr lang="en-GB" sz="1800" dirty="0" smtClean="0"/>
              <a:t> the energy of those photons (which is related to their wavelength)</a:t>
            </a:r>
            <a:endParaRPr lang="en-GB" sz="1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(Again, by itself you can’t figure out if it’s lots of lower energy photons or fewer high energy photons)</a:t>
            </a:r>
            <a:endParaRPr lang="en-GB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2514600" y="2286000"/>
            <a:ext cx="1295400" cy="2209800"/>
          </a:xfrm>
          <a:custGeom>
            <a:avLst/>
            <a:gdLst>
              <a:gd name="connsiteX0" fmla="*/ 0 w 990600"/>
              <a:gd name="connsiteY0" fmla="*/ 0 h 1752600"/>
              <a:gd name="connsiteX1" fmla="*/ 990600 w 990600"/>
              <a:gd name="connsiteY1" fmla="*/ 0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546654 h 1752600"/>
              <a:gd name="connsiteX3" fmla="*/ 0 w 990600"/>
              <a:gd name="connsiteY3" fmla="*/ 1752600 h 1752600"/>
              <a:gd name="connsiteX4" fmla="*/ 0 w 990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752600">
                <a:moveTo>
                  <a:pt x="0" y="0"/>
                </a:moveTo>
                <a:lnTo>
                  <a:pt x="990600" y="164757"/>
                </a:lnTo>
                <a:lnTo>
                  <a:pt x="990600" y="1546654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4191000" y="2965622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4572000" y="3271452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038600" y="3505200"/>
            <a:ext cx="152400" cy="152400"/>
          </a:xfrm>
          <a:prstGeom prst="ellipse">
            <a:avLst/>
          </a:prstGeom>
          <a:solidFill>
            <a:srgbClr val="00B0F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>
            <a:off x="4347519" y="3041822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4400" y="3347652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91000" y="3595817"/>
            <a:ext cx="838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0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Actually there are two related terms:</a:t>
            </a:r>
            <a:endParaRPr lang="en-GB" sz="2000" i="1" dirty="0" smtClean="0"/>
          </a:p>
        </p:txBody>
      </p:sp>
      <p:sp>
        <p:nvSpPr>
          <p:cNvPr id="4" name="Rectangle 1"/>
          <p:cNvSpPr/>
          <p:nvPr/>
        </p:nvSpPr>
        <p:spPr>
          <a:xfrm rot="16200000">
            <a:off x="2479073" y="2744228"/>
            <a:ext cx="685800" cy="2667000"/>
          </a:xfrm>
          <a:custGeom>
            <a:avLst/>
            <a:gdLst>
              <a:gd name="connsiteX0" fmla="*/ 0 w 990600"/>
              <a:gd name="connsiteY0" fmla="*/ 0 h 1752600"/>
              <a:gd name="connsiteX1" fmla="*/ 990600 w 990600"/>
              <a:gd name="connsiteY1" fmla="*/ 0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546654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2584343"/>
              <a:gd name="connsiteX1" fmla="*/ 990600 w 990600"/>
              <a:gd name="connsiteY1" fmla="*/ 996500 h 2584343"/>
              <a:gd name="connsiteX2" fmla="*/ 990600 w 990600"/>
              <a:gd name="connsiteY2" fmla="*/ 2378397 h 2584343"/>
              <a:gd name="connsiteX3" fmla="*/ 0 w 990600"/>
              <a:gd name="connsiteY3" fmla="*/ 2584343 h 2584343"/>
              <a:gd name="connsiteX4" fmla="*/ 0 w 990600"/>
              <a:gd name="connsiteY4" fmla="*/ 0 h 2584343"/>
              <a:gd name="connsiteX0" fmla="*/ 0 w 990600"/>
              <a:gd name="connsiteY0" fmla="*/ 0 h 3585829"/>
              <a:gd name="connsiteX1" fmla="*/ 990600 w 990600"/>
              <a:gd name="connsiteY1" fmla="*/ 996500 h 3585829"/>
              <a:gd name="connsiteX2" fmla="*/ 990600 w 990600"/>
              <a:gd name="connsiteY2" fmla="*/ 2378397 h 3585829"/>
              <a:gd name="connsiteX3" fmla="*/ 0 w 990600"/>
              <a:gd name="connsiteY3" fmla="*/ 3585829 h 3585829"/>
              <a:gd name="connsiteX4" fmla="*/ 0 w 990600"/>
              <a:gd name="connsiteY4" fmla="*/ 0 h 358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3585829">
                <a:moveTo>
                  <a:pt x="0" y="0"/>
                </a:moveTo>
                <a:lnTo>
                  <a:pt x="990600" y="996500"/>
                </a:lnTo>
                <a:lnTo>
                  <a:pt x="990600" y="2378397"/>
                </a:lnTo>
                <a:lnTo>
                  <a:pt x="0" y="3585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1"/>
          <p:cNvSpPr/>
          <p:nvPr/>
        </p:nvSpPr>
        <p:spPr>
          <a:xfrm rot="16200000">
            <a:off x="5679473" y="2744228"/>
            <a:ext cx="685800" cy="2667000"/>
          </a:xfrm>
          <a:custGeom>
            <a:avLst/>
            <a:gdLst>
              <a:gd name="connsiteX0" fmla="*/ 0 w 990600"/>
              <a:gd name="connsiteY0" fmla="*/ 0 h 1752600"/>
              <a:gd name="connsiteX1" fmla="*/ 990600 w 990600"/>
              <a:gd name="connsiteY1" fmla="*/ 0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752600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1752600"/>
              <a:gd name="connsiteX1" fmla="*/ 990600 w 990600"/>
              <a:gd name="connsiteY1" fmla="*/ 164757 h 1752600"/>
              <a:gd name="connsiteX2" fmla="*/ 990600 w 990600"/>
              <a:gd name="connsiteY2" fmla="*/ 1546654 h 1752600"/>
              <a:gd name="connsiteX3" fmla="*/ 0 w 990600"/>
              <a:gd name="connsiteY3" fmla="*/ 1752600 h 1752600"/>
              <a:gd name="connsiteX4" fmla="*/ 0 w 990600"/>
              <a:gd name="connsiteY4" fmla="*/ 0 h 1752600"/>
              <a:gd name="connsiteX0" fmla="*/ 0 w 990600"/>
              <a:gd name="connsiteY0" fmla="*/ 0 h 2584343"/>
              <a:gd name="connsiteX1" fmla="*/ 990600 w 990600"/>
              <a:gd name="connsiteY1" fmla="*/ 996500 h 2584343"/>
              <a:gd name="connsiteX2" fmla="*/ 990600 w 990600"/>
              <a:gd name="connsiteY2" fmla="*/ 2378397 h 2584343"/>
              <a:gd name="connsiteX3" fmla="*/ 0 w 990600"/>
              <a:gd name="connsiteY3" fmla="*/ 2584343 h 2584343"/>
              <a:gd name="connsiteX4" fmla="*/ 0 w 990600"/>
              <a:gd name="connsiteY4" fmla="*/ 0 h 2584343"/>
              <a:gd name="connsiteX0" fmla="*/ 0 w 990600"/>
              <a:gd name="connsiteY0" fmla="*/ 0 h 3585829"/>
              <a:gd name="connsiteX1" fmla="*/ 990600 w 990600"/>
              <a:gd name="connsiteY1" fmla="*/ 996500 h 3585829"/>
              <a:gd name="connsiteX2" fmla="*/ 990600 w 990600"/>
              <a:gd name="connsiteY2" fmla="*/ 2378397 h 3585829"/>
              <a:gd name="connsiteX3" fmla="*/ 0 w 990600"/>
              <a:gd name="connsiteY3" fmla="*/ 3585829 h 3585829"/>
              <a:gd name="connsiteX4" fmla="*/ 0 w 990600"/>
              <a:gd name="connsiteY4" fmla="*/ 0 h 358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3585829">
                <a:moveTo>
                  <a:pt x="0" y="0"/>
                </a:moveTo>
                <a:lnTo>
                  <a:pt x="990600" y="996500"/>
                </a:lnTo>
                <a:lnTo>
                  <a:pt x="990600" y="2378397"/>
                </a:lnTo>
                <a:lnTo>
                  <a:pt x="0" y="3585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640873" y="3277631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69357" y="3277630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26673" y="3277629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>
            <a:off x="5584223" y="3277630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>
            <a:off x="5912707" y="3277629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>
            <a:off x="6270023" y="3277628"/>
            <a:ext cx="685800" cy="8000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5542" y="4496828"/>
            <a:ext cx="262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Irradiance</a:t>
            </a:r>
            <a:endParaRPr lang="en-GB" b="1" dirty="0" smtClean="0"/>
          </a:p>
          <a:p>
            <a:r>
              <a:rPr lang="en-GB" dirty="0" smtClean="0"/>
              <a:t>Light </a:t>
            </a:r>
            <a:r>
              <a:rPr lang="en-GB" i="1" u="sng" dirty="0" smtClean="0"/>
              <a:t>arriving at</a:t>
            </a:r>
            <a:r>
              <a:rPr lang="en-GB" dirty="0" smtClean="0"/>
              <a:t> a surface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8872" y="4496828"/>
            <a:ext cx="26299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Radiant </a:t>
            </a:r>
            <a:r>
              <a:rPr lang="en-GB" sz="2000" b="1" dirty="0" err="1" smtClean="0"/>
              <a:t>Exitance</a:t>
            </a:r>
            <a:endParaRPr lang="en-GB" b="1" dirty="0" smtClean="0"/>
          </a:p>
          <a:p>
            <a:r>
              <a:rPr lang="en-GB" dirty="0" smtClean="0"/>
              <a:t>Light </a:t>
            </a:r>
            <a:r>
              <a:rPr lang="en-GB" i="1" u="sng" dirty="0" smtClean="0"/>
              <a:t>leaving</a:t>
            </a:r>
            <a:r>
              <a:rPr lang="en-GB" dirty="0" smtClean="0"/>
              <a:t> a surface</a:t>
            </a:r>
          </a:p>
        </p:txBody>
      </p:sp>
    </p:spTree>
    <p:extLst>
      <p:ext uri="{BB962C8B-B14F-4D97-AF65-F5344CB8AC3E}">
        <p14:creationId xmlns:p14="http://schemas.microsoft.com/office/powerpoint/2010/main" val="37424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Today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Today’s lecture provides some formalities for things we’ve already looked at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Technically it’s like a missing link, but you probably didn’t realise it was missing ;)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Unfortunately there’s far too much to cover in one lecture (we’d need an entire degree for some of this stuff)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Here’s a very helpful starting point: </a:t>
            </a:r>
            <a:r>
              <a:rPr lang="en-GB" sz="2000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www.pbr-book.org</a:t>
            </a:r>
            <a:r>
              <a:rPr lang="en-GB" sz="2000" dirty="0" smtClean="0"/>
              <a:t> </a:t>
            </a:r>
            <a:endParaRPr lang="en-GB" sz="2000" i="1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0396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  <a:endParaRPr lang="en-GB" sz="2000" i="1" dirty="0" smtClean="0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0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Irradiance will describe the amount of light energy received by point on a sphere of a specific size</a:t>
            </a:r>
            <a:endParaRPr lang="en-GB" sz="2000" i="1" dirty="0" smtClean="0"/>
          </a:p>
        </p:txBody>
      </p:sp>
      <p:sp>
        <p:nvSpPr>
          <p:cNvPr id="5" name="Oval 4"/>
          <p:cNvSpPr/>
          <p:nvPr/>
        </p:nvSpPr>
        <p:spPr>
          <a:xfrm>
            <a:off x="3842952" y="3276600"/>
            <a:ext cx="1381896" cy="13818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3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Consider a point light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18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A larger sphere has a larger area, but the flux (amount of energy) is the same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So the amount of energy </a:t>
            </a:r>
            <a:r>
              <a:rPr lang="en-GB" sz="1800" i="1" u="sng" dirty="0" smtClean="0"/>
              <a:t>at each point </a:t>
            </a:r>
            <a:r>
              <a:rPr lang="en-GB" sz="1800" i="1" dirty="0" smtClean="0"/>
              <a:t>on the larger sphere is less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800" i="1" dirty="0" smtClean="0"/>
              <a:t>Therefore </a:t>
            </a:r>
            <a:r>
              <a:rPr lang="en-GB" sz="1800" i="1" dirty="0" smtClean="0"/>
              <a:t>the </a:t>
            </a:r>
            <a:r>
              <a:rPr lang="en-GB" sz="1800" i="1" dirty="0" smtClean="0"/>
              <a:t>irradiance must be reduced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i="1" dirty="0"/>
          </a:p>
        </p:txBody>
      </p:sp>
      <p:sp>
        <p:nvSpPr>
          <p:cNvPr id="6" name="Oval 5"/>
          <p:cNvSpPr/>
          <p:nvPr/>
        </p:nvSpPr>
        <p:spPr>
          <a:xfrm>
            <a:off x="3276600" y="2710248"/>
            <a:ext cx="2514600" cy="25146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3842952" y="3276600"/>
            <a:ext cx="1381896" cy="13818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419600" y="3858397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Consider a point light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For a sphere around a point light with radius r:</a:t>
                </a:r>
              </a:p>
              <a:p>
                <a:pPr>
                  <a:lnSpc>
                    <a:spcPct val="90000"/>
                  </a:lnSpc>
                </a:pPr>
                <a:endParaRPr lang="en-GB" sz="1800" i="1" dirty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>
                    <a:ea typeface="Cambria Math"/>
                  </a:rPr>
                  <a:t>Irradiance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Φ</m:t>
                        </m:r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:endParaRPr lang="en-GB" sz="1800" i="1" dirty="0"/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(This is the inverse square rule)</a:t>
                </a:r>
                <a:endParaRPr lang="en-GB" sz="1800" i="1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5827241" y="2705099"/>
            <a:ext cx="2514600" cy="25146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393593" y="3271451"/>
            <a:ext cx="1381896" cy="13818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970241" y="3853248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18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5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This also explain Lambert’s law: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900" i="1" dirty="0"/>
              </a:p>
              <a:p>
                <a:pPr>
                  <a:lnSpc>
                    <a:spcPct val="150000"/>
                  </a:lnSpc>
                </a:pPr>
                <a:r>
                  <a:rPr lang="en-GB" sz="1800" i="1" dirty="0" smtClean="0"/>
                  <a:t>Area A remains the same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i="1" dirty="0" smtClean="0"/>
                  <a:t>Flux remains the same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i="1" dirty="0" smtClean="0"/>
                  <a:t>Areas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i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800" i="1" dirty="0" smtClean="0"/>
                  <a:t> are different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i="1" dirty="0" smtClean="0"/>
                  <a:t>Irradiance must be different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i="1" dirty="0" smtClean="0"/>
                  <a:t>Can use trig to show at a </a:t>
                </a:r>
                <a:br>
                  <a:rPr lang="en-GB" sz="1800" i="1" dirty="0" smtClean="0"/>
                </a:br>
                <a:r>
                  <a:rPr lang="en-GB" sz="1800" i="1" dirty="0" smtClean="0"/>
                  <a:t>point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800" i="1" dirty="0" smtClean="0"/>
                  <a:t> irradiance 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Φ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den>
                    </m:f>
                  </m:oMath>
                </a14:m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:endParaRPr lang="en-GB" sz="18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62200"/>
            <a:ext cx="4648200" cy="373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4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The trig:</a:t>
            </a:r>
            <a:endParaRPr lang="en-GB" sz="1800" i="1" dirty="0" smtClean="0"/>
          </a:p>
          <a:p>
            <a:pPr>
              <a:lnSpc>
                <a:spcPct val="90000"/>
              </a:lnSpc>
            </a:pPr>
            <a:r>
              <a:rPr lang="en-GB" sz="1800" i="1" dirty="0" smtClean="0"/>
              <a:t>Zoom in on A</a:t>
            </a:r>
          </a:p>
          <a:p>
            <a:pPr>
              <a:lnSpc>
                <a:spcPct val="90000"/>
              </a:lnSpc>
            </a:pPr>
            <a:r>
              <a:rPr lang="en-GB" sz="1800" i="1" dirty="0" smtClean="0"/>
              <a:t>Look for triangles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2514600"/>
            <a:ext cx="20574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81600" y="2590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endParaRPr lang="en-GB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752600" y="2514600"/>
            <a:ext cx="2590800" cy="2590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876800" y="4343400"/>
            <a:ext cx="1524000" cy="152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514600" y="4343400"/>
            <a:ext cx="388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7824" y="4343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r>
              <a:rPr lang="en-GB" sz="3200" baseline="-25000" dirty="0" smtClean="0"/>
              <a:t>2</a:t>
            </a:r>
            <a:endParaRPr lang="en-GB" sz="3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1100" y="3850497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00" y="3850497"/>
                <a:ext cx="12954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715000" y="3657600"/>
            <a:ext cx="1371600" cy="1371600"/>
          </a:xfrm>
          <a:prstGeom prst="arc">
            <a:avLst>
              <a:gd name="adj1" fmla="val 11066186"/>
              <a:gd name="adj2" fmla="val 132297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9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The trig:</a:t>
            </a:r>
            <a:endParaRPr lang="en-GB" sz="1800" i="1" dirty="0" smtClean="0"/>
          </a:p>
          <a:p>
            <a:pPr>
              <a:lnSpc>
                <a:spcPct val="90000"/>
              </a:lnSpc>
            </a:pPr>
            <a:r>
              <a:rPr lang="en-GB" sz="1800" i="1" dirty="0"/>
              <a:t>Zoom in on A</a:t>
            </a:r>
          </a:p>
          <a:p>
            <a:pPr>
              <a:lnSpc>
                <a:spcPct val="90000"/>
              </a:lnSpc>
            </a:pPr>
            <a:r>
              <a:rPr lang="en-GB" sz="1800" i="1" dirty="0"/>
              <a:t>Look for triangles</a:t>
            </a:r>
          </a:p>
          <a:p>
            <a:pPr>
              <a:lnSpc>
                <a:spcPct val="90000"/>
              </a:lnSpc>
            </a:pPr>
            <a:endParaRPr lang="en-GB" sz="1800" i="1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2514600"/>
            <a:ext cx="20574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81600" y="2590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endParaRPr lang="en-GB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752600" y="2514600"/>
            <a:ext cx="2590800" cy="2590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876800" y="4343400"/>
            <a:ext cx="1524000" cy="152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114800" y="41148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514600" y="4343400"/>
            <a:ext cx="388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7824" y="4343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r>
              <a:rPr lang="en-GB" sz="3200" baseline="-25000" dirty="0" smtClean="0"/>
              <a:t>2</a:t>
            </a:r>
            <a:endParaRPr lang="en-GB" sz="32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3400" y="2514600"/>
            <a:ext cx="0" cy="1828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3443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𝐴𝑐𝑜𝑠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443" y="3962400"/>
                <a:ext cx="12954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57800" y="396239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962399"/>
                <a:ext cx="129540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5715000" y="3657600"/>
            <a:ext cx="1371600" cy="1371600"/>
          </a:xfrm>
          <a:prstGeom prst="arc">
            <a:avLst>
              <a:gd name="adj1" fmla="val 11066186"/>
              <a:gd name="adj2" fmla="val 132297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35743" y="323677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𝐴𝑠𝑖𝑛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743" y="3236779"/>
                <a:ext cx="12954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Irradiance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The trig:</a:t>
            </a:r>
            <a:endParaRPr lang="en-GB" sz="1800" i="1" dirty="0" smtClean="0"/>
          </a:p>
          <a:p>
            <a:pPr>
              <a:lnSpc>
                <a:spcPct val="90000"/>
              </a:lnSpc>
            </a:pPr>
            <a:endParaRPr lang="en-GB" sz="1800" i="1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2514600"/>
            <a:ext cx="20574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81600" y="2590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endParaRPr lang="en-GB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752600" y="2514600"/>
            <a:ext cx="2590800" cy="2590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876800" y="4343400"/>
            <a:ext cx="1524000" cy="152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114800" y="41148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514600" y="4343400"/>
            <a:ext cx="388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7824" y="4343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r>
              <a:rPr lang="en-GB" sz="3200" baseline="-25000" dirty="0" smtClean="0"/>
              <a:t>2</a:t>
            </a:r>
            <a:endParaRPr lang="en-GB" sz="32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3400" y="2514600"/>
            <a:ext cx="0" cy="1828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3443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𝐴𝑐𝑜𝑠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443" y="3962400"/>
                <a:ext cx="12954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57800" y="396239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962399"/>
                <a:ext cx="129540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5715000" y="3657600"/>
            <a:ext cx="1371600" cy="1371600"/>
          </a:xfrm>
          <a:prstGeom prst="arc">
            <a:avLst>
              <a:gd name="adj1" fmla="val 11066186"/>
              <a:gd name="adj2" fmla="val 132297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35743" y="336411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𝐴𝑠𝑖𝑛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743" y="3364119"/>
                <a:ext cx="12954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19400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962400"/>
                <a:ext cx="12954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35062" y="2775114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62" y="2775114"/>
                <a:ext cx="129540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/>
          <p:cNvSpPr/>
          <p:nvPr/>
        </p:nvSpPr>
        <p:spPr>
          <a:xfrm>
            <a:off x="3695700" y="1945842"/>
            <a:ext cx="1371600" cy="1371600"/>
          </a:xfrm>
          <a:prstGeom prst="arc">
            <a:avLst>
              <a:gd name="adj1" fmla="val 5748189"/>
              <a:gd name="adj2" fmla="val 856373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The trig:</a:t>
                </a:r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𝑏</m:t>
                    </m:r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r>
                      <a:rPr lang="en-GB" sz="1800" b="0" i="1" smtClean="0">
                        <a:latin typeface="Cambria Math"/>
                      </a:rPr>
                      <m:t>𝑎𝑑𝑗</m:t>
                    </m:r>
                    <m:r>
                      <a:rPr lang="en-GB" sz="1800" b="0" i="1" smtClean="0">
                        <a:latin typeface="Cambria Math"/>
                      </a:rPr>
                      <m:t> ×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𝑡𝑎𝑛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𝑏</m:t>
                    </m:r>
                    <m:r>
                      <a:rPr lang="en-GB" sz="1800" i="1">
                        <a:latin typeface="Cambria Math"/>
                      </a:rPr>
                      <m:t>=</m:t>
                    </m:r>
                    <m:r>
                      <a:rPr lang="en-GB" sz="1800" b="0" i="1" smtClean="0">
                        <a:latin typeface="Cambria Math"/>
                      </a:rPr>
                      <m:t>𝐴𝑠𝑖𝑛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𝑡𝑎𝑛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>
                    <a:ea typeface="Cambria Math"/>
                  </a:rPr>
                  <a:t>Trig identity: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𝑡𝑎𝑛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</a:rPr>
                          <m:t>𝑠𝑖𝑛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1800" b="0" i="1" dirty="0" smtClean="0">
                    <a:ea typeface="Cambria Math"/>
                  </a:rPr>
                  <a:t/>
                </a:r>
                <a:br>
                  <a:rPr lang="en-GB" sz="1800" b="0" i="1" dirty="0" smtClean="0">
                    <a:ea typeface="Cambria Math"/>
                  </a:rPr>
                </a:br>
                <a:endParaRPr lang="en-GB" sz="18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So: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𝑏</m:t>
                    </m:r>
                    <m:r>
                      <a:rPr lang="en-GB" sz="1800" i="1">
                        <a:latin typeface="Cambria Math"/>
                      </a:rPr>
                      <m:t>=</m:t>
                    </m:r>
                    <m:r>
                      <a:rPr lang="en-GB" sz="1800" i="1">
                        <a:latin typeface="Cambria Math"/>
                      </a:rPr>
                      <m:t>𝐴𝑠𝑖𝑛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</a:rPr>
                          <m:t>𝑠𝑖𝑛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</m:oMath>
                </a14:m>
                <a:endParaRPr lang="en-GB" sz="18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𝑏</m:t>
                    </m:r>
                    <m:r>
                      <a:rPr lang="en-GB" sz="1800" i="1">
                        <a:latin typeface="Cambria Math"/>
                      </a:rPr>
                      <m:t>=</m:t>
                    </m:r>
                    <m:r>
                      <a:rPr lang="en-GB" sz="1800" i="1">
                        <a:latin typeface="Cambria Math"/>
                      </a:rPr>
                      <m:t>𝐴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/>
                              </a:rPr>
                              <m:t>𝑠𝑖𝑛</m:t>
                            </m:r>
                          </m:e>
                          <m:sup>
                            <m:r>
                              <a:rPr lang="en-GB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</m:oMath>
                </a14:m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591300" y="2514600"/>
            <a:ext cx="20574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29500" y="2590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endParaRPr lang="en-GB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00500" y="2514600"/>
            <a:ext cx="2590800" cy="2590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124700" y="4343400"/>
            <a:ext cx="1524000" cy="152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362700" y="41148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762500" y="4343400"/>
            <a:ext cx="388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55724" y="4343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r>
              <a:rPr lang="en-GB" sz="3200" baseline="-25000" dirty="0" smtClean="0"/>
              <a:t>2</a:t>
            </a:r>
            <a:endParaRPr lang="en-GB" sz="32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591300" y="2514600"/>
            <a:ext cx="0" cy="1828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31343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𝐴𝑐𝑜𝑠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343" y="3962400"/>
                <a:ext cx="129540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05700" y="396239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700" y="3962399"/>
                <a:ext cx="12954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7962900" y="3657600"/>
            <a:ext cx="1371600" cy="1371600"/>
          </a:xfrm>
          <a:prstGeom prst="arc">
            <a:avLst>
              <a:gd name="adj1" fmla="val 11066186"/>
              <a:gd name="adj2" fmla="val 132297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83643" y="336411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𝐴𝑠𝑖𝑛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643" y="3364119"/>
                <a:ext cx="12954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67300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3962400"/>
                <a:ext cx="129540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2962" y="2775114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962" y="2775114"/>
                <a:ext cx="129540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/>
          <p:cNvSpPr/>
          <p:nvPr/>
        </p:nvSpPr>
        <p:spPr>
          <a:xfrm>
            <a:off x="5943600" y="1945842"/>
            <a:ext cx="1371600" cy="1371600"/>
          </a:xfrm>
          <a:prstGeom prst="arc">
            <a:avLst>
              <a:gd name="adj1" fmla="val 5748189"/>
              <a:gd name="adj2" fmla="val 856373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The trig:</a:t>
                </a:r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r>
                      <a:rPr lang="en-GB" sz="1800" b="0" i="1" smtClean="0">
                        <a:latin typeface="Cambria Math"/>
                      </a:rPr>
                      <m:t>𝑏</m:t>
                    </m:r>
                    <m:r>
                      <a:rPr lang="en-GB" sz="1800" b="0" i="1" smtClean="0">
                        <a:latin typeface="Cambria Math"/>
                      </a:rPr>
                      <m:t>+</m:t>
                    </m:r>
                    <m:r>
                      <a:rPr lang="en-GB" sz="1800" b="0" i="1" smtClean="0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r>
                      <a:rPr lang="en-GB" sz="1800" i="1">
                        <a:latin typeface="Cambria Math"/>
                      </a:rPr>
                      <m:t>𝐴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/>
                              </a:rPr>
                              <m:t>𝑠𝑖𝑛</m:t>
                            </m:r>
                          </m:e>
                          <m:sup>
                            <m:r>
                              <a:rPr lang="en-GB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GB" sz="1800" i="1">
                        <a:latin typeface="Cambria Math"/>
                      </a:rPr>
                      <m:t>+</m:t>
                    </m:r>
                    <m:r>
                      <a:rPr lang="en-GB" sz="1800" i="1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2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>
                    <a:ea typeface="Cambria Math"/>
                  </a:rPr>
                  <a:t>Trig identity: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/>
                          </a:rPr>
                          <m:t>𝑠𝑖𝑛</m:t>
                        </m:r>
                      </m:e>
                      <m:sup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GB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/>
                          </a:rPr>
                          <m:t>𝑐𝑜𝑠</m:t>
                        </m:r>
                      </m:e>
                      <m:sup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GB" sz="1800" b="0" i="1" dirty="0" smtClean="0">
                    <a:ea typeface="Cambria Math"/>
                  </a:rPr>
                  <a:t/>
                </a:r>
                <a:br>
                  <a:rPr lang="en-GB" sz="1800" b="0" i="1" dirty="0" smtClean="0">
                    <a:ea typeface="Cambria Math"/>
                  </a:rPr>
                </a:br>
                <a:endParaRPr lang="en-GB" sz="1200" b="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So: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r>
                      <a:rPr lang="en-GB" sz="1800" i="1">
                        <a:latin typeface="Cambria Math"/>
                      </a:rPr>
                      <m:t>𝐴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GB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/>
                              </a:rPr>
                              <m:t>𝑐𝑜𝑠</m:t>
                            </m:r>
                          </m:e>
                          <m:sup>
                            <m:r>
                              <a:rPr lang="en-GB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GB" sz="1800" i="1">
                        <a:latin typeface="Cambria Math"/>
                      </a:rPr>
                      <m:t>+</m:t>
                    </m:r>
                    <m:r>
                      <a:rPr lang="en-GB" sz="1800" i="1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GB" sz="1800" b="0" i="1" smtClean="0">
                        <a:latin typeface="Cambria Math"/>
                      </a:rPr>
                      <m:t>−</m:t>
                    </m:r>
                    <m:r>
                      <a:rPr lang="en-GB" sz="1800" i="1">
                        <a:latin typeface="Cambria Math"/>
                      </a:rPr>
                      <m:t>𝐴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/>
                              </a:rPr>
                              <m:t>𝑐𝑜𝑠</m:t>
                            </m:r>
                          </m:e>
                          <m:sup>
                            <m:r>
                              <a:rPr lang="en-GB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GB" sz="1800" i="1">
                        <a:latin typeface="Cambria Math"/>
                      </a:rPr>
                      <m:t>+</m:t>
                    </m:r>
                    <m:r>
                      <a:rPr lang="en-GB" sz="1800" i="1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GB" sz="1800" i="1">
                        <a:latin typeface="Cambria Math"/>
                      </a:rPr>
                      <m:t>−</m:t>
                    </m:r>
                    <m:r>
                      <a:rPr lang="en-GB" sz="1800" i="1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GB" sz="1800" i="1">
                        <a:latin typeface="Cambria Math"/>
                      </a:rPr>
                      <m:t>+</m:t>
                    </m:r>
                    <m:r>
                      <a:rPr lang="en-GB" sz="1800" i="1">
                        <a:latin typeface="Cambria Math"/>
                      </a:rPr>
                      <m:t>𝐴𝑐𝑜𝑠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GB" sz="18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1800" i="1" dirty="0" smtClean="0">
                    <a:ea typeface="Cambria Math"/>
                  </a:rPr>
                  <a:t>    rather neat!</a:t>
                </a: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591300" y="2514600"/>
            <a:ext cx="20574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29500" y="2590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endParaRPr lang="en-GB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00500" y="2514600"/>
            <a:ext cx="2590800" cy="2590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124700" y="4343400"/>
            <a:ext cx="1524000" cy="152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362700" y="41148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762500" y="4343400"/>
            <a:ext cx="388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55724" y="4343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</a:t>
            </a:r>
            <a:r>
              <a:rPr lang="en-GB" sz="3200" baseline="-25000" dirty="0" smtClean="0"/>
              <a:t>2</a:t>
            </a:r>
            <a:endParaRPr lang="en-GB" sz="32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591300" y="2514600"/>
            <a:ext cx="0" cy="1828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31343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𝐴𝑐𝑜𝑠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343" y="3962400"/>
                <a:ext cx="129540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05700" y="396239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700" y="3962399"/>
                <a:ext cx="12954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7962900" y="3657600"/>
            <a:ext cx="1371600" cy="1371600"/>
          </a:xfrm>
          <a:prstGeom prst="arc">
            <a:avLst>
              <a:gd name="adj1" fmla="val 11066186"/>
              <a:gd name="adj2" fmla="val 132297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83643" y="336411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𝐴𝑠𝑖𝑛</m:t>
                      </m:r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643" y="3364119"/>
                <a:ext cx="12954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67300" y="396240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3962400"/>
                <a:ext cx="129540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2962" y="2775114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962" y="2775114"/>
                <a:ext cx="129540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/>
          <p:cNvSpPr/>
          <p:nvPr/>
        </p:nvSpPr>
        <p:spPr>
          <a:xfrm>
            <a:off x="5943600" y="1945842"/>
            <a:ext cx="1371600" cy="1371600"/>
          </a:xfrm>
          <a:prstGeom prst="arc">
            <a:avLst>
              <a:gd name="adj1" fmla="val 5748189"/>
              <a:gd name="adj2" fmla="val 856373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7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Radiometry</a:t>
            </a:r>
          </a:p>
          <a:p>
            <a:pPr>
              <a:lnSpc>
                <a:spcPct val="90000"/>
              </a:lnSpc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6776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1800" dirty="0" smtClean="0"/>
                  <a:t>The trig:</a:t>
                </a:r>
                <a:endParaRPr lang="en-GB" sz="18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1800" i="1" dirty="0" smtClean="0">
                    <a:ea typeface="Cambria Math"/>
                  </a:rPr>
                  <a:t>    rather neat!</a:t>
                </a:r>
              </a:p>
              <a:p>
                <a:pPr>
                  <a:lnSpc>
                    <a:spcPct val="90000"/>
                  </a:lnSpc>
                </a:pP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>
                    <a:ea typeface="Cambria Math"/>
                  </a:rPr>
                  <a:t>So, irradiance is usually: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Φ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𝐴</m:t>
                        </m:r>
                      </m:den>
                    </m:f>
                  </m:oMath>
                </a14:m>
                <a:endParaRPr lang="en-GB" sz="18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>
                    <a:ea typeface="Cambria Math"/>
                  </a:rPr>
                  <a:t>Plug in A2:</a:t>
                </a: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Φ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GB" sz="18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1800" i="1">
                                <a:latin typeface="Cambria Math"/>
                                <a:ea typeface="Cambria Math"/>
                              </a:rPr>
                              <m:t>𝑐𝑜𝑠</m:t>
                            </m:r>
                            <m:r>
                              <a:rPr lang="en-GB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den>
                        </m:f>
                      </m:den>
                    </m:f>
                  </m:oMath>
                </a14:m>
                <a:endParaRPr lang="en-GB" sz="18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100" i="1" dirty="0" smtClean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l-GR" sz="2400" b="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𝛷</m:t>
                        </m:r>
                        <m:r>
                          <a:rPr lang="en-GB" sz="2400" b="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𝑐𝑜𝑠</m:t>
                        </m:r>
                        <m:r>
                          <a:rPr lang="en-GB" sz="2400" b="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GB" sz="1800" i="1" dirty="0" smtClean="0">
                    <a:ea typeface="Cambria Math"/>
                  </a:rPr>
                  <a:t>      (there might be a quicker way, but this certainly works)</a:t>
                </a:r>
                <a:endParaRPr lang="en-GB" sz="1800" i="1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114800" cy="330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Our irradiance equation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𝐸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Φ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/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en-GB" sz="1800" dirty="0" smtClean="0"/>
                  <a:t>  uses averages over large areas</a:t>
                </a:r>
              </a:p>
              <a:p>
                <a:pPr>
                  <a:lnSpc>
                    <a:spcPct val="150000"/>
                  </a:lnSpc>
                </a:pPr>
                <a:endParaRPr lang="en-GB" sz="1050" dirty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For a specific point (p) on the surface, we can define irradiance using differential </a:t>
                </a:r>
                <a:r>
                  <a:rPr lang="en-GB" sz="1800" i="1" dirty="0" smtClean="0"/>
                  <a:t>(really small)</a:t>
                </a:r>
                <a:r>
                  <a:rPr lang="en-GB" sz="1800" dirty="0" smtClean="0"/>
                  <a:t> areas:</a:t>
                </a:r>
                <a:endParaRPr lang="en-GB" sz="18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)=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𝑑𝐴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8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Irradiance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Given our definition for irradiance:</a:t>
                </a:r>
                <a:endParaRPr lang="en-GB" sz="18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)=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𝑑𝐴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We can integrate over the area to get back to flux:</a:t>
                </a:r>
              </a:p>
              <a:p>
                <a:pPr>
                  <a:lnSpc>
                    <a:spcPct val="90000"/>
                  </a:lnSpc>
                </a:pPr>
                <a:endParaRPr lang="en-GB" sz="18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GB" sz="18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GB" sz="180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GB" sz="18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GB" sz="1800" i="1"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GB" sz="18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  <m:r>
                        <a:rPr lang="en-GB" sz="1800" b="0" i="1" smtClean="0">
                          <a:latin typeface="Cambria Math"/>
                          <a:ea typeface="Cambria Math"/>
                        </a:rPr>
                        <m:t>𝑑𝐴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5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Solid Angles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637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Solid Angle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 smtClean="0"/>
              <a:t>The solid angle is a combination of an angle and a radius on a unit sphere</a:t>
            </a:r>
            <a:endParaRPr lang="en-GB" sz="1800" dirty="0"/>
          </a:p>
        </p:txBody>
      </p:sp>
      <p:sp>
        <p:nvSpPr>
          <p:cNvPr id="2" name="Oval 1"/>
          <p:cNvSpPr/>
          <p:nvPr/>
        </p:nvSpPr>
        <p:spPr>
          <a:xfrm>
            <a:off x="3048000" y="2590800"/>
            <a:ext cx="2743200" cy="2743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endCxn id="3" idx="0"/>
          </p:cNvCxnSpPr>
          <p:nvPr/>
        </p:nvCxnSpPr>
        <p:spPr>
          <a:xfrm flipV="1">
            <a:off x="4419600" y="34290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4"/>
          </p:cNvCxnSpPr>
          <p:nvPr/>
        </p:nvCxnSpPr>
        <p:spPr>
          <a:xfrm>
            <a:off x="4419600" y="39624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05400" y="3429000"/>
            <a:ext cx="6096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257800" y="377773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610100" y="344719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6334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Solid Angle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 smtClean="0"/>
              <a:t>The solid angle is a combination of an angle and an area on a unit sphere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Its unit is the </a:t>
            </a:r>
            <a:r>
              <a:rPr lang="en-GB" sz="1800" dirty="0" err="1" smtClean="0"/>
              <a:t>steradian</a:t>
            </a:r>
            <a:r>
              <a:rPr lang="en-GB" sz="1800" dirty="0" smtClean="0"/>
              <a:t> (</a:t>
            </a:r>
            <a:r>
              <a:rPr lang="en-GB" sz="1800" dirty="0" err="1" smtClean="0"/>
              <a:t>sr</a:t>
            </a:r>
            <a:r>
              <a:rPr lang="en-GB" sz="1800" dirty="0" smtClean="0"/>
              <a:t>), where the area is the radius squared</a:t>
            </a:r>
            <a:endParaRPr lang="en-GB" sz="1800" dirty="0"/>
          </a:p>
        </p:txBody>
      </p:sp>
      <p:sp>
        <p:nvSpPr>
          <p:cNvPr id="2" name="Oval 1"/>
          <p:cNvSpPr/>
          <p:nvPr/>
        </p:nvSpPr>
        <p:spPr>
          <a:xfrm>
            <a:off x="3048000" y="2590800"/>
            <a:ext cx="2743200" cy="2743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endCxn id="3" idx="0"/>
          </p:cNvCxnSpPr>
          <p:nvPr/>
        </p:nvCxnSpPr>
        <p:spPr>
          <a:xfrm flipV="1">
            <a:off x="4419600" y="34290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4"/>
          </p:cNvCxnSpPr>
          <p:nvPr/>
        </p:nvCxnSpPr>
        <p:spPr>
          <a:xfrm>
            <a:off x="4419600" y="39624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05400" y="3429000"/>
            <a:ext cx="6096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7800" y="3777734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777734"/>
                <a:ext cx="3810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610100" y="344719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200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Solid Angle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 smtClean="0"/>
              <a:t>We can project a shape onto the surface of the sphere to find the solid angle it subtends</a:t>
            </a:r>
            <a:endParaRPr lang="en-GB" sz="1800" dirty="0"/>
          </a:p>
        </p:txBody>
      </p:sp>
      <p:sp>
        <p:nvSpPr>
          <p:cNvPr id="2" name="Oval 1"/>
          <p:cNvSpPr/>
          <p:nvPr/>
        </p:nvSpPr>
        <p:spPr>
          <a:xfrm>
            <a:off x="3048000" y="2590800"/>
            <a:ext cx="2743200" cy="2743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endCxn id="4" idx="9"/>
          </p:cNvCxnSpPr>
          <p:nvPr/>
        </p:nvCxnSpPr>
        <p:spPr>
          <a:xfrm flipV="1">
            <a:off x="4419600" y="3031524"/>
            <a:ext cx="2360141" cy="93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44"/>
          </p:cNvCxnSpPr>
          <p:nvPr/>
        </p:nvCxnSpPr>
        <p:spPr>
          <a:xfrm>
            <a:off x="4419600" y="3962400"/>
            <a:ext cx="2236573" cy="486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300299" y="3591697"/>
            <a:ext cx="475174" cy="565030"/>
          </a:xfrm>
          <a:custGeom>
            <a:avLst/>
            <a:gdLst>
              <a:gd name="connsiteX0" fmla="*/ 733443 w 1205435"/>
              <a:gd name="connsiteY0" fmla="*/ 378940 h 1433383"/>
              <a:gd name="connsiteX1" fmla="*/ 684016 w 1205435"/>
              <a:gd name="connsiteY1" fmla="*/ 329513 h 1433383"/>
              <a:gd name="connsiteX2" fmla="*/ 626351 w 1205435"/>
              <a:gd name="connsiteY2" fmla="*/ 288324 h 1433383"/>
              <a:gd name="connsiteX3" fmla="*/ 552211 w 1205435"/>
              <a:gd name="connsiteY3" fmla="*/ 197708 h 1433383"/>
              <a:gd name="connsiteX4" fmla="*/ 527497 w 1205435"/>
              <a:gd name="connsiteY4" fmla="*/ 181232 h 1433383"/>
              <a:gd name="connsiteX5" fmla="*/ 478070 w 1205435"/>
              <a:gd name="connsiteY5" fmla="*/ 115329 h 1433383"/>
              <a:gd name="connsiteX6" fmla="*/ 453356 w 1205435"/>
              <a:gd name="connsiteY6" fmla="*/ 41189 h 1433383"/>
              <a:gd name="connsiteX7" fmla="*/ 445119 w 1205435"/>
              <a:gd name="connsiteY7" fmla="*/ 16475 h 1433383"/>
              <a:gd name="connsiteX8" fmla="*/ 420405 w 1205435"/>
              <a:gd name="connsiteY8" fmla="*/ 0 h 1433383"/>
              <a:gd name="connsiteX9" fmla="*/ 296838 w 1205435"/>
              <a:gd name="connsiteY9" fmla="*/ 16475 h 1433383"/>
              <a:gd name="connsiteX10" fmla="*/ 255648 w 1205435"/>
              <a:gd name="connsiteY10" fmla="*/ 41189 h 1433383"/>
              <a:gd name="connsiteX11" fmla="*/ 222697 w 1205435"/>
              <a:gd name="connsiteY11" fmla="*/ 49427 h 1433383"/>
              <a:gd name="connsiteX12" fmla="*/ 189746 w 1205435"/>
              <a:gd name="connsiteY12" fmla="*/ 65902 h 1433383"/>
              <a:gd name="connsiteX13" fmla="*/ 107367 w 1205435"/>
              <a:gd name="connsiteY13" fmla="*/ 123567 h 1433383"/>
              <a:gd name="connsiteX14" fmla="*/ 82654 w 1205435"/>
              <a:gd name="connsiteY14" fmla="*/ 148281 h 1433383"/>
              <a:gd name="connsiteX15" fmla="*/ 74416 w 1205435"/>
              <a:gd name="connsiteY15" fmla="*/ 181232 h 1433383"/>
              <a:gd name="connsiteX16" fmla="*/ 57940 w 1205435"/>
              <a:gd name="connsiteY16" fmla="*/ 214183 h 1433383"/>
              <a:gd name="connsiteX17" fmla="*/ 66178 w 1205435"/>
              <a:gd name="connsiteY17" fmla="*/ 354227 h 1433383"/>
              <a:gd name="connsiteX18" fmla="*/ 82654 w 1205435"/>
              <a:gd name="connsiteY18" fmla="*/ 387178 h 1433383"/>
              <a:gd name="connsiteX19" fmla="*/ 140319 w 1205435"/>
              <a:gd name="connsiteY19" fmla="*/ 444843 h 1433383"/>
              <a:gd name="connsiteX20" fmla="*/ 165032 w 1205435"/>
              <a:gd name="connsiteY20" fmla="*/ 469556 h 1433383"/>
              <a:gd name="connsiteX21" fmla="*/ 230935 w 1205435"/>
              <a:gd name="connsiteY21" fmla="*/ 502508 h 1433383"/>
              <a:gd name="connsiteX22" fmla="*/ 255648 w 1205435"/>
              <a:gd name="connsiteY22" fmla="*/ 518983 h 1433383"/>
              <a:gd name="connsiteX23" fmla="*/ 288600 w 1205435"/>
              <a:gd name="connsiteY23" fmla="*/ 527221 h 1433383"/>
              <a:gd name="connsiteX24" fmla="*/ 354502 w 1205435"/>
              <a:gd name="connsiteY24" fmla="*/ 551935 h 1433383"/>
              <a:gd name="connsiteX25" fmla="*/ 428643 w 1205435"/>
              <a:gd name="connsiteY25" fmla="*/ 609600 h 1433383"/>
              <a:gd name="connsiteX26" fmla="*/ 436881 w 1205435"/>
              <a:gd name="connsiteY26" fmla="*/ 642551 h 1433383"/>
              <a:gd name="connsiteX27" fmla="*/ 428643 w 1205435"/>
              <a:gd name="connsiteY27" fmla="*/ 700216 h 1433383"/>
              <a:gd name="connsiteX28" fmla="*/ 387454 w 1205435"/>
              <a:gd name="connsiteY28" fmla="*/ 749643 h 1433383"/>
              <a:gd name="connsiteX29" fmla="*/ 354502 w 1205435"/>
              <a:gd name="connsiteY29" fmla="*/ 766119 h 1433383"/>
              <a:gd name="connsiteX30" fmla="*/ 305075 w 1205435"/>
              <a:gd name="connsiteY30" fmla="*/ 799070 h 1433383"/>
              <a:gd name="connsiteX31" fmla="*/ 247411 w 1205435"/>
              <a:gd name="connsiteY31" fmla="*/ 840259 h 1433383"/>
              <a:gd name="connsiteX32" fmla="*/ 214459 w 1205435"/>
              <a:gd name="connsiteY32" fmla="*/ 856735 h 1433383"/>
              <a:gd name="connsiteX33" fmla="*/ 181508 w 1205435"/>
              <a:gd name="connsiteY33" fmla="*/ 881448 h 1433383"/>
              <a:gd name="connsiteX34" fmla="*/ 140319 w 1205435"/>
              <a:gd name="connsiteY34" fmla="*/ 897924 h 1433383"/>
              <a:gd name="connsiteX35" fmla="*/ 115605 w 1205435"/>
              <a:gd name="connsiteY35" fmla="*/ 914400 h 1433383"/>
              <a:gd name="connsiteX36" fmla="*/ 49702 w 1205435"/>
              <a:gd name="connsiteY36" fmla="*/ 947351 h 1433383"/>
              <a:gd name="connsiteX37" fmla="*/ 24989 w 1205435"/>
              <a:gd name="connsiteY37" fmla="*/ 972065 h 1433383"/>
              <a:gd name="connsiteX38" fmla="*/ 275 w 1205435"/>
              <a:gd name="connsiteY38" fmla="*/ 988540 h 1433383"/>
              <a:gd name="connsiteX39" fmla="*/ 16751 w 1205435"/>
              <a:gd name="connsiteY39" fmla="*/ 1079156 h 1433383"/>
              <a:gd name="connsiteX40" fmla="*/ 16751 w 1205435"/>
              <a:gd name="connsiteY40" fmla="*/ 1342767 h 1433383"/>
              <a:gd name="connsiteX41" fmla="*/ 33227 w 1205435"/>
              <a:gd name="connsiteY41" fmla="*/ 1375719 h 1433383"/>
              <a:gd name="connsiteX42" fmla="*/ 57940 w 1205435"/>
              <a:gd name="connsiteY42" fmla="*/ 1383956 h 1433383"/>
              <a:gd name="connsiteX43" fmla="*/ 99129 w 1205435"/>
              <a:gd name="connsiteY43" fmla="*/ 1400432 h 1433383"/>
              <a:gd name="connsiteX44" fmla="*/ 173270 w 1205435"/>
              <a:gd name="connsiteY44" fmla="*/ 1433383 h 1433383"/>
              <a:gd name="connsiteX45" fmla="*/ 288600 w 1205435"/>
              <a:gd name="connsiteY45" fmla="*/ 1416908 h 1433383"/>
              <a:gd name="connsiteX46" fmla="*/ 313313 w 1205435"/>
              <a:gd name="connsiteY46" fmla="*/ 1400432 h 1433383"/>
              <a:gd name="connsiteX47" fmla="*/ 412167 w 1205435"/>
              <a:gd name="connsiteY47" fmla="*/ 1318054 h 1433383"/>
              <a:gd name="connsiteX48" fmla="*/ 453356 w 1205435"/>
              <a:gd name="connsiteY48" fmla="*/ 1268627 h 1433383"/>
              <a:gd name="connsiteX49" fmla="*/ 478070 w 1205435"/>
              <a:gd name="connsiteY49" fmla="*/ 1243913 h 1433383"/>
              <a:gd name="connsiteX50" fmla="*/ 527497 w 1205435"/>
              <a:gd name="connsiteY50" fmla="*/ 1178010 h 1433383"/>
              <a:gd name="connsiteX51" fmla="*/ 543973 w 1205435"/>
              <a:gd name="connsiteY51" fmla="*/ 1103870 h 1433383"/>
              <a:gd name="connsiteX52" fmla="*/ 568686 w 1205435"/>
              <a:gd name="connsiteY52" fmla="*/ 1079156 h 1433383"/>
              <a:gd name="connsiteX53" fmla="*/ 618113 w 1205435"/>
              <a:gd name="connsiteY53" fmla="*/ 1005016 h 1433383"/>
              <a:gd name="connsiteX54" fmla="*/ 716967 w 1205435"/>
              <a:gd name="connsiteY54" fmla="*/ 963827 h 1433383"/>
              <a:gd name="connsiteX55" fmla="*/ 741681 w 1205435"/>
              <a:gd name="connsiteY55" fmla="*/ 955589 h 1433383"/>
              <a:gd name="connsiteX56" fmla="*/ 1021767 w 1205435"/>
              <a:gd name="connsiteY56" fmla="*/ 939113 h 1433383"/>
              <a:gd name="connsiteX57" fmla="*/ 1104146 w 1205435"/>
              <a:gd name="connsiteY57" fmla="*/ 930875 h 1433383"/>
              <a:gd name="connsiteX58" fmla="*/ 1128859 w 1205435"/>
              <a:gd name="connsiteY58" fmla="*/ 914400 h 1433383"/>
              <a:gd name="connsiteX59" fmla="*/ 1194762 w 1205435"/>
              <a:gd name="connsiteY59" fmla="*/ 832021 h 1433383"/>
              <a:gd name="connsiteX60" fmla="*/ 1194762 w 1205435"/>
              <a:gd name="connsiteY60" fmla="*/ 601362 h 1433383"/>
              <a:gd name="connsiteX61" fmla="*/ 1186524 w 1205435"/>
              <a:gd name="connsiteY61" fmla="*/ 576648 h 1433383"/>
              <a:gd name="connsiteX62" fmla="*/ 1161811 w 1205435"/>
              <a:gd name="connsiteY62" fmla="*/ 551935 h 1433383"/>
              <a:gd name="connsiteX63" fmla="*/ 1112383 w 1205435"/>
              <a:gd name="connsiteY63" fmla="*/ 502508 h 1433383"/>
              <a:gd name="connsiteX64" fmla="*/ 1013529 w 1205435"/>
              <a:gd name="connsiteY64" fmla="*/ 518983 h 1433383"/>
              <a:gd name="connsiteX65" fmla="*/ 988816 w 1205435"/>
              <a:gd name="connsiteY65" fmla="*/ 527221 h 1433383"/>
              <a:gd name="connsiteX66" fmla="*/ 914675 w 1205435"/>
              <a:gd name="connsiteY66" fmla="*/ 518983 h 1433383"/>
              <a:gd name="connsiteX67" fmla="*/ 889962 w 1205435"/>
              <a:gd name="connsiteY67" fmla="*/ 502508 h 1433383"/>
              <a:gd name="connsiteX68" fmla="*/ 865248 w 1205435"/>
              <a:gd name="connsiteY68" fmla="*/ 477794 h 1433383"/>
              <a:gd name="connsiteX69" fmla="*/ 840535 w 1205435"/>
              <a:gd name="connsiteY69" fmla="*/ 469556 h 1433383"/>
              <a:gd name="connsiteX70" fmla="*/ 815821 w 1205435"/>
              <a:gd name="connsiteY70" fmla="*/ 453081 h 1433383"/>
              <a:gd name="connsiteX71" fmla="*/ 791108 w 1205435"/>
              <a:gd name="connsiteY71" fmla="*/ 403654 h 1433383"/>
              <a:gd name="connsiteX72" fmla="*/ 741681 w 1205435"/>
              <a:gd name="connsiteY72" fmla="*/ 378940 h 1433383"/>
              <a:gd name="connsiteX73" fmla="*/ 733443 w 1205435"/>
              <a:gd name="connsiteY73" fmla="*/ 378940 h 143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05435" h="1433383">
                <a:moveTo>
                  <a:pt x="733443" y="378940"/>
                </a:moveTo>
                <a:cubicBezTo>
                  <a:pt x="723832" y="370702"/>
                  <a:pt x="701803" y="344563"/>
                  <a:pt x="684016" y="329513"/>
                </a:cubicBezTo>
                <a:cubicBezTo>
                  <a:pt x="665984" y="314255"/>
                  <a:pt x="643054" y="305027"/>
                  <a:pt x="626351" y="288324"/>
                </a:cubicBezTo>
                <a:cubicBezTo>
                  <a:pt x="598755" y="260728"/>
                  <a:pt x="584683" y="219356"/>
                  <a:pt x="552211" y="197708"/>
                </a:cubicBezTo>
                <a:cubicBezTo>
                  <a:pt x="543973" y="192216"/>
                  <a:pt x="534120" y="188591"/>
                  <a:pt x="527497" y="181232"/>
                </a:cubicBezTo>
                <a:cubicBezTo>
                  <a:pt x="509128" y="160821"/>
                  <a:pt x="478070" y="115329"/>
                  <a:pt x="478070" y="115329"/>
                </a:cubicBezTo>
                <a:cubicBezTo>
                  <a:pt x="464182" y="45889"/>
                  <a:pt x="478937" y="100880"/>
                  <a:pt x="453356" y="41189"/>
                </a:cubicBezTo>
                <a:cubicBezTo>
                  <a:pt x="449935" y="33208"/>
                  <a:pt x="450544" y="23256"/>
                  <a:pt x="445119" y="16475"/>
                </a:cubicBezTo>
                <a:cubicBezTo>
                  <a:pt x="438934" y="8744"/>
                  <a:pt x="428643" y="5492"/>
                  <a:pt x="420405" y="0"/>
                </a:cubicBezTo>
                <a:cubicBezTo>
                  <a:pt x="410413" y="908"/>
                  <a:pt x="324909" y="3999"/>
                  <a:pt x="296838" y="16475"/>
                </a:cubicBezTo>
                <a:cubicBezTo>
                  <a:pt x="282206" y="22978"/>
                  <a:pt x="270280" y="34686"/>
                  <a:pt x="255648" y="41189"/>
                </a:cubicBezTo>
                <a:cubicBezTo>
                  <a:pt x="245302" y="45787"/>
                  <a:pt x="233298" y="45452"/>
                  <a:pt x="222697" y="49427"/>
                </a:cubicBezTo>
                <a:cubicBezTo>
                  <a:pt x="211199" y="53739"/>
                  <a:pt x="200276" y="59584"/>
                  <a:pt x="189746" y="65902"/>
                </a:cubicBezTo>
                <a:cubicBezTo>
                  <a:pt x="174004" y="75347"/>
                  <a:pt x="124883" y="108553"/>
                  <a:pt x="107367" y="123567"/>
                </a:cubicBezTo>
                <a:cubicBezTo>
                  <a:pt x="98522" y="131149"/>
                  <a:pt x="90892" y="140043"/>
                  <a:pt x="82654" y="148281"/>
                </a:cubicBezTo>
                <a:cubicBezTo>
                  <a:pt x="79908" y="159265"/>
                  <a:pt x="78391" y="170631"/>
                  <a:pt x="74416" y="181232"/>
                </a:cubicBezTo>
                <a:cubicBezTo>
                  <a:pt x="70104" y="192730"/>
                  <a:pt x="58524" y="201917"/>
                  <a:pt x="57940" y="214183"/>
                </a:cubicBezTo>
                <a:cubicBezTo>
                  <a:pt x="55716" y="260892"/>
                  <a:pt x="59565" y="307935"/>
                  <a:pt x="66178" y="354227"/>
                </a:cubicBezTo>
                <a:cubicBezTo>
                  <a:pt x="67915" y="366384"/>
                  <a:pt x="76145" y="376764"/>
                  <a:pt x="82654" y="387178"/>
                </a:cubicBezTo>
                <a:cubicBezTo>
                  <a:pt x="110114" y="431114"/>
                  <a:pt x="101875" y="411891"/>
                  <a:pt x="140319" y="444843"/>
                </a:cubicBezTo>
                <a:cubicBezTo>
                  <a:pt x="149164" y="452425"/>
                  <a:pt x="155712" y="462566"/>
                  <a:pt x="165032" y="469556"/>
                </a:cubicBezTo>
                <a:cubicBezTo>
                  <a:pt x="233535" y="520934"/>
                  <a:pt x="180256" y="477169"/>
                  <a:pt x="230935" y="502508"/>
                </a:cubicBezTo>
                <a:cubicBezTo>
                  <a:pt x="239790" y="506936"/>
                  <a:pt x="246548" y="515083"/>
                  <a:pt x="255648" y="518983"/>
                </a:cubicBezTo>
                <a:cubicBezTo>
                  <a:pt x="266055" y="523443"/>
                  <a:pt x="277714" y="524111"/>
                  <a:pt x="288600" y="527221"/>
                </a:cubicBezTo>
                <a:cubicBezTo>
                  <a:pt x="304043" y="531633"/>
                  <a:pt x="344928" y="546713"/>
                  <a:pt x="354502" y="551935"/>
                </a:cubicBezTo>
                <a:cubicBezTo>
                  <a:pt x="397858" y="575584"/>
                  <a:pt x="399203" y="580160"/>
                  <a:pt x="428643" y="609600"/>
                </a:cubicBezTo>
                <a:cubicBezTo>
                  <a:pt x="431389" y="620584"/>
                  <a:pt x="436881" y="631229"/>
                  <a:pt x="436881" y="642551"/>
                </a:cubicBezTo>
                <a:cubicBezTo>
                  <a:pt x="436881" y="661968"/>
                  <a:pt x="434223" y="681618"/>
                  <a:pt x="428643" y="700216"/>
                </a:cubicBezTo>
                <a:cubicBezTo>
                  <a:pt x="424702" y="713351"/>
                  <a:pt x="396813" y="742958"/>
                  <a:pt x="387454" y="749643"/>
                </a:cubicBezTo>
                <a:cubicBezTo>
                  <a:pt x="377461" y="756781"/>
                  <a:pt x="365032" y="759801"/>
                  <a:pt x="354502" y="766119"/>
                </a:cubicBezTo>
                <a:cubicBezTo>
                  <a:pt x="337523" y="776307"/>
                  <a:pt x="321355" y="787799"/>
                  <a:pt x="305075" y="799070"/>
                </a:cubicBezTo>
                <a:cubicBezTo>
                  <a:pt x="285654" y="812515"/>
                  <a:pt x="268538" y="829695"/>
                  <a:pt x="247411" y="840259"/>
                </a:cubicBezTo>
                <a:cubicBezTo>
                  <a:pt x="236427" y="845751"/>
                  <a:pt x="224873" y="850226"/>
                  <a:pt x="214459" y="856735"/>
                </a:cubicBezTo>
                <a:cubicBezTo>
                  <a:pt x="202816" y="864012"/>
                  <a:pt x="193510" y="874780"/>
                  <a:pt x="181508" y="881448"/>
                </a:cubicBezTo>
                <a:cubicBezTo>
                  <a:pt x="168582" y="888629"/>
                  <a:pt x="153545" y="891311"/>
                  <a:pt x="140319" y="897924"/>
                </a:cubicBezTo>
                <a:cubicBezTo>
                  <a:pt x="131463" y="902352"/>
                  <a:pt x="124297" y="909659"/>
                  <a:pt x="115605" y="914400"/>
                </a:cubicBezTo>
                <a:cubicBezTo>
                  <a:pt x="94043" y="926161"/>
                  <a:pt x="49702" y="947351"/>
                  <a:pt x="49702" y="947351"/>
                </a:cubicBezTo>
                <a:cubicBezTo>
                  <a:pt x="41464" y="955589"/>
                  <a:pt x="33939" y="964607"/>
                  <a:pt x="24989" y="972065"/>
                </a:cubicBezTo>
                <a:cubicBezTo>
                  <a:pt x="17383" y="978403"/>
                  <a:pt x="1034" y="978669"/>
                  <a:pt x="275" y="988540"/>
                </a:cubicBezTo>
                <a:cubicBezTo>
                  <a:pt x="-2080" y="1019150"/>
                  <a:pt x="11259" y="1048951"/>
                  <a:pt x="16751" y="1079156"/>
                </a:cubicBezTo>
                <a:cubicBezTo>
                  <a:pt x="14580" y="1131260"/>
                  <a:pt x="-2014" y="1267708"/>
                  <a:pt x="16751" y="1342767"/>
                </a:cubicBezTo>
                <a:cubicBezTo>
                  <a:pt x="19730" y="1354681"/>
                  <a:pt x="24543" y="1367035"/>
                  <a:pt x="33227" y="1375719"/>
                </a:cubicBezTo>
                <a:cubicBezTo>
                  <a:pt x="39367" y="1381859"/>
                  <a:pt x="49810" y="1380907"/>
                  <a:pt x="57940" y="1383956"/>
                </a:cubicBezTo>
                <a:cubicBezTo>
                  <a:pt x="71786" y="1389148"/>
                  <a:pt x="85667" y="1394313"/>
                  <a:pt x="99129" y="1400432"/>
                </a:cubicBezTo>
                <a:cubicBezTo>
                  <a:pt x="177761" y="1436175"/>
                  <a:pt x="120974" y="1415953"/>
                  <a:pt x="173270" y="1433383"/>
                </a:cubicBezTo>
                <a:cubicBezTo>
                  <a:pt x="187800" y="1431930"/>
                  <a:pt x="261334" y="1428594"/>
                  <a:pt x="288600" y="1416908"/>
                </a:cubicBezTo>
                <a:cubicBezTo>
                  <a:pt x="297700" y="1413008"/>
                  <a:pt x="305306" y="1406255"/>
                  <a:pt x="313313" y="1400432"/>
                </a:cubicBezTo>
                <a:cubicBezTo>
                  <a:pt x="360207" y="1366327"/>
                  <a:pt x="377581" y="1356483"/>
                  <a:pt x="412167" y="1318054"/>
                </a:cubicBezTo>
                <a:cubicBezTo>
                  <a:pt x="426514" y="1302113"/>
                  <a:pt x="439108" y="1284656"/>
                  <a:pt x="453356" y="1268627"/>
                </a:cubicBezTo>
                <a:cubicBezTo>
                  <a:pt x="461096" y="1259919"/>
                  <a:pt x="470693" y="1252930"/>
                  <a:pt x="478070" y="1243913"/>
                </a:cubicBezTo>
                <a:cubicBezTo>
                  <a:pt x="495458" y="1222660"/>
                  <a:pt x="527497" y="1178010"/>
                  <a:pt x="527497" y="1178010"/>
                </a:cubicBezTo>
                <a:cubicBezTo>
                  <a:pt x="527995" y="1175521"/>
                  <a:pt x="540393" y="1110135"/>
                  <a:pt x="543973" y="1103870"/>
                </a:cubicBezTo>
                <a:cubicBezTo>
                  <a:pt x="549753" y="1093755"/>
                  <a:pt x="561696" y="1088476"/>
                  <a:pt x="568686" y="1079156"/>
                </a:cubicBezTo>
                <a:cubicBezTo>
                  <a:pt x="577914" y="1066851"/>
                  <a:pt x="603129" y="1015913"/>
                  <a:pt x="618113" y="1005016"/>
                </a:cubicBezTo>
                <a:cubicBezTo>
                  <a:pt x="664970" y="970938"/>
                  <a:pt x="673636" y="976207"/>
                  <a:pt x="716967" y="963827"/>
                </a:cubicBezTo>
                <a:cubicBezTo>
                  <a:pt x="725316" y="961441"/>
                  <a:pt x="733204" y="957473"/>
                  <a:pt x="741681" y="955589"/>
                </a:cubicBezTo>
                <a:cubicBezTo>
                  <a:pt x="829669" y="936036"/>
                  <a:pt x="946349" y="941807"/>
                  <a:pt x="1021767" y="939113"/>
                </a:cubicBezTo>
                <a:cubicBezTo>
                  <a:pt x="1049227" y="936367"/>
                  <a:pt x="1077256" y="937080"/>
                  <a:pt x="1104146" y="930875"/>
                </a:cubicBezTo>
                <a:cubicBezTo>
                  <a:pt x="1113793" y="928649"/>
                  <a:pt x="1121459" y="920977"/>
                  <a:pt x="1128859" y="914400"/>
                </a:cubicBezTo>
                <a:cubicBezTo>
                  <a:pt x="1181158" y="867912"/>
                  <a:pt x="1170929" y="879688"/>
                  <a:pt x="1194762" y="832021"/>
                </a:cubicBezTo>
                <a:cubicBezTo>
                  <a:pt x="1209705" y="727423"/>
                  <a:pt x="1208263" y="763374"/>
                  <a:pt x="1194762" y="601362"/>
                </a:cubicBezTo>
                <a:cubicBezTo>
                  <a:pt x="1194041" y="592708"/>
                  <a:pt x="1191341" y="583873"/>
                  <a:pt x="1186524" y="576648"/>
                </a:cubicBezTo>
                <a:cubicBezTo>
                  <a:pt x="1180062" y="566955"/>
                  <a:pt x="1169393" y="560780"/>
                  <a:pt x="1161811" y="551935"/>
                </a:cubicBezTo>
                <a:cubicBezTo>
                  <a:pt x="1120940" y="504252"/>
                  <a:pt x="1155889" y="531510"/>
                  <a:pt x="1112383" y="502508"/>
                </a:cubicBezTo>
                <a:cubicBezTo>
                  <a:pt x="1079432" y="508000"/>
                  <a:pt x="1046286" y="512432"/>
                  <a:pt x="1013529" y="518983"/>
                </a:cubicBezTo>
                <a:cubicBezTo>
                  <a:pt x="1005014" y="520686"/>
                  <a:pt x="997499" y="527221"/>
                  <a:pt x="988816" y="527221"/>
                </a:cubicBezTo>
                <a:cubicBezTo>
                  <a:pt x="963950" y="527221"/>
                  <a:pt x="939389" y="521729"/>
                  <a:pt x="914675" y="518983"/>
                </a:cubicBezTo>
                <a:cubicBezTo>
                  <a:pt x="906437" y="513491"/>
                  <a:pt x="897568" y="508846"/>
                  <a:pt x="889962" y="502508"/>
                </a:cubicBezTo>
                <a:cubicBezTo>
                  <a:pt x="881012" y="495050"/>
                  <a:pt x="874942" y="484257"/>
                  <a:pt x="865248" y="477794"/>
                </a:cubicBezTo>
                <a:cubicBezTo>
                  <a:pt x="858023" y="472977"/>
                  <a:pt x="848302" y="473439"/>
                  <a:pt x="840535" y="469556"/>
                </a:cubicBezTo>
                <a:cubicBezTo>
                  <a:pt x="831680" y="465128"/>
                  <a:pt x="824059" y="458573"/>
                  <a:pt x="815821" y="453081"/>
                </a:cubicBezTo>
                <a:cubicBezTo>
                  <a:pt x="809121" y="432982"/>
                  <a:pt x="807076" y="419622"/>
                  <a:pt x="791108" y="403654"/>
                </a:cubicBezTo>
                <a:cubicBezTo>
                  <a:pt x="772592" y="385138"/>
                  <a:pt x="764014" y="387873"/>
                  <a:pt x="741681" y="378940"/>
                </a:cubicBezTo>
                <a:cubicBezTo>
                  <a:pt x="735980" y="376660"/>
                  <a:pt x="743054" y="387178"/>
                  <a:pt x="733443" y="378940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373130" y="368954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610100" y="344719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</a:p>
        </p:txBody>
      </p:sp>
      <p:sp>
        <p:nvSpPr>
          <p:cNvPr id="4" name="Freeform 3"/>
          <p:cNvSpPr/>
          <p:nvPr/>
        </p:nvSpPr>
        <p:spPr>
          <a:xfrm>
            <a:off x="6482903" y="3015049"/>
            <a:ext cx="1205435" cy="1433383"/>
          </a:xfrm>
          <a:custGeom>
            <a:avLst/>
            <a:gdLst>
              <a:gd name="connsiteX0" fmla="*/ 733443 w 1205435"/>
              <a:gd name="connsiteY0" fmla="*/ 378940 h 1433383"/>
              <a:gd name="connsiteX1" fmla="*/ 684016 w 1205435"/>
              <a:gd name="connsiteY1" fmla="*/ 329513 h 1433383"/>
              <a:gd name="connsiteX2" fmla="*/ 626351 w 1205435"/>
              <a:gd name="connsiteY2" fmla="*/ 288324 h 1433383"/>
              <a:gd name="connsiteX3" fmla="*/ 552211 w 1205435"/>
              <a:gd name="connsiteY3" fmla="*/ 197708 h 1433383"/>
              <a:gd name="connsiteX4" fmla="*/ 527497 w 1205435"/>
              <a:gd name="connsiteY4" fmla="*/ 181232 h 1433383"/>
              <a:gd name="connsiteX5" fmla="*/ 478070 w 1205435"/>
              <a:gd name="connsiteY5" fmla="*/ 115329 h 1433383"/>
              <a:gd name="connsiteX6" fmla="*/ 453356 w 1205435"/>
              <a:gd name="connsiteY6" fmla="*/ 41189 h 1433383"/>
              <a:gd name="connsiteX7" fmla="*/ 445119 w 1205435"/>
              <a:gd name="connsiteY7" fmla="*/ 16475 h 1433383"/>
              <a:gd name="connsiteX8" fmla="*/ 420405 w 1205435"/>
              <a:gd name="connsiteY8" fmla="*/ 0 h 1433383"/>
              <a:gd name="connsiteX9" fmla="*/ 296838 w 1205435"/>
              <a:gd name="connsiteY9" fmla="*/ 16475 h 1433383"/>
              <a:gd name="connsiteX10" fmla="*/ 255648 w 1205435"/>
              <a:gd name="connsiteY10" fmla="*/ 41189 h 1433383"/>
              <a:gd name="connsiteX11" fmla="*/ 222697 w 1205435"/>
              <a:gd name="connsiteY11" fmla="*/ 49427 h 1433383"/>
              <a:gd name="connsiteX12" fmla="*/ 189746 w 1205435"/>
              <a:gd name="connsiteY12" fmla="*/ 65902 h 1433383"/>
              <a:gd name="connsiteX13" fmla="*/ 107367 w 1205435"/>
              <a:gd name="connsiteY13" fmla="*/ 123567 h 1433383"/>
              <a:gd name="connsiteX14" fmla="*/ 82654 w 1205435"/>
              <a:gd name="connsiteY14" fmla="*/ 148281 h 1433383"/>
              <a:gd name="connsiteX15" fmla="*/ 74416 w 1205435"/>
              <a:gd name="connsiteY15" fmla="*/ 181232 h 1433383"/>
              <a:gd name="connsiteX16" fmla="*/ 57940 w 1205435"/>
              <a:gd name="connsiteY16" fmla="*/ 214183 h 1433383"/>
              <a:gd name="connsiteX17" fmla="*/ 66178 w 1205435"/>
              <a:gd name="connsiteY17" fmla="*/ 354227 h 1433383"/>
              <a:gd name="connsiteX18" fmla="*/ 82654 w 1205435"/>
              <a:gd name="connsiteY18" fmla="*/ 387178 h 1433383"/>
              <a:gd name="connsiteX19" fmla="*/ 140319 w 1205435"/>
              <a:gd name="connsiteY19" fmla="*/ 444843 h 1433383"/>
              <a:gd name="connsiteX20" fmla="*/ 165032 w 1205435"/>
              <a:gd name="connsiteY20" fmla="*/ 469556 h 1433383"/>
              <a:gd name="connsiteX21" fmla="*/ 230935 w 1205435"/>
              <a:gd name="connsiteY21" fmla="*/ 502508 h 1433383"/>
              <a:gd name="connsiteX22" fmla="*/ 255648 w 1205435"/>
              <a:gd name="connsiteY22" fmla="*/ 518983 h 1433383"/>
              <a:gd name="connsiteX23" fmla="*/ 288600 w 1205435"/>
              <a:gd name="connsiteY23" fmla="*/ 527221 h 1433383"/>
              <a:gd name="connsiteX24" fmla="*/ 354502 w 1205435"/>
              <a:gd name="connsiteY24" fmla="*/ 551935 h 1433383"/>
              <a:gd name="connsiteX25" fmla="*/ 428643 w 1205435"/>
              <a:gd name="connsiteY25" fmla="*/ 609600 h 1433383"/>
              <a:gd name="connsiteX26" fmla="*/ 436881 w 1205435"/>
              <a:gd name="connsiteY26" fmla="*/ 642551 h 1433383"/>
              <a:gd name="connsiteX27" fmla="*/ 428643 w 1205435"/>
              <a:gd name="connsiteY27" fmla="*/ 700216 h 1433383"/>
              <a:gd name="connsiteX28" fmla="*/ 387454 w 1205435"/>
              <a:gd name="connsiteY28" fmla="*/ 749643 h 1433383"/>
              <a:gd name="connsiteX29" fmla="*/ 354502 w 1205435"/>
              <a:gd name="connsiteY29" fmla="*/ 766119 h 1433383"/>
              <a:gd name="connsiteX30" fmla="*/ 305075 w 1205435"/>
              <a:gd name="connsiteY30" fmla="*/ 799070 h 1433383"/>
              <a:gd name="connsiteX31" fmla="*/ 247411 w 1205435"/>
              <a:gd name="connsiteY31" fmla="*/ 840259 h 1433383"/>
              <a:gd name="connsiteX32" fmla="*/ 214459 w 1205435"/>
              <a:gd name="connsiteY32" fmla="*/ 856735 h 1433383"/>
              <a:gd name="connsiteX33" fmla="*/ 181508 w 1205435"/>
              <a:gd name="connsiteY33" fmla="*/ 881448 h 1433383"/>
              <a:gd name="connsiteX34" fmla="*/ 140319 w 1205435"/>
              <a:gd name="connsiteY34" fmla="*/ 897924 h 1433383"/>
              <a:gd name="connsiteX35" fmla="*/ 115605 w 1205435"/>
              <a:gd name="connsiteY35" fmla="*/ 914400 h 1433383"/>
              <a:gd name="connsiteX36" fmla="*/ 49702 w 1205435"/>
              <a:gd name="connsiteY36" fmla="*/ 947351 h 1433383"/>
              <a:gd name="connsiteX37" fmla="*/ 24989 w 1205435"/>
              <a:gd name="connsiteY37" fmla="*/ 972065 h 1433383"/>
              <a:gd name="connsiteX38" fmla="*/ 275 w 1205435"/>
              <a:gd name="connsiteY38" fmla="*/ 988540 h 1433383"/>
              <a:gd name="connsiteX39" fmla="*/ 16751 w 1205435"/>
              <a:gd name="connsiteY39" fmla="*/ 1079156 h 1433383"/>
              <a:gd name="connsiteX40" fmla="*/ 16751 w 1205435"/>
              <a:gd name="connsiteY40" fmla="*/ 1342767 h 1433383"/>
              <a:gd name="connsiteX41" fmla="*/ 33227 w 1205435"/>
              <a:gd name="connsiteY41" fmla="*/ 1375719 h 1433383"/>
              <a:gd name="connsiteX42" fmla="*/ 57940 w 1205435"/>
              <a:gd name="connsiteY42" fmla="*/ 1383956 h 1433383"/>
              <a:gd name="connsiteX43" fmla="*/ 99129 w 1205435"/>
              <a:gd name="connsiteY43" fmla="*/ 1400432 h 1433383"/>
              <a:gd name="connsiteX44" fmla="*/ 173270 w 1205435"/>
              <a:gd name="connsiteY44" fmla="*/ 1433383 h 1433383"/>
              <a:gd name="connsiteX45" fmla="*/ 288600 w 1205435"/>
              <a:gd name="connsiteY45" fmla="*/ 1416908 h 1433383"/>
              <a:gd name="connsiteX46" fmla="*/ 313313 w 1205435"/>
              <a:gd name="connsiteY46" fmla="*/ 1400432 h 1433383"/>
              <a:gd name="connsiteX47" fmla="*/ 412167 w 1205435"/>
              <a:gd name="connsiteY47" fmla="*/ 1318054 h 1433383"/>
              <a:gd name="connsiteX48" fmla="*/ 453356 w 1205435"/>
              <a:gd name="connsiteY48" fmla="*/ 1268627 h 1433383"/>
              <a:gd name="connsiteX49" fmla="*/ 478070 w 1205435"/>
              <a:gd name="connsiteY49" fmla="*/ 1243913 h 1433383"/>
              <a:gd name="connsiteX50" fmla="*/ 527497 w 1205435"/>
              <a:gd name="connsiteY50" fmla="*/ 1178010 h 1433383"/>
              <a:gd name="connsiteX51" fmla="*/ 543973 w 1205435"/>
              <a:gd name="connsiteY51" fmla="*/ 1103870 h 1433383"/>
              <a:gd name="connsiteX52" fmla="*/ 568686 w 1205435"/>
              <a:gd name="connsiteY52" fmla="*/ 1079156 h 1433383"/>
              <a:gd name="connsiteX53" fmla="*/ 618113 w 1205435"/>
              <a:gd name="connsiteY53" fmla="*/ 1005016 h 1433383"/>
              <a:gd name="connsiteX54" fmla="*/ 716967 w 1205435"/>
              <a:gd name="connsiteY54" fmla="*/ 963827 h 1433383"/>
              <a:gd name="connsiteX55" fmla="*/ 741681 w 1205435"/>
              <a:gd name="connsiteY55" fmla="*/ 955589 h 1433383"/>
              <a:gd name="connsiteX56" fmla="*/ 1021767 w 1205435"/>
              <a:gd name="connsiteY56" fmla="*/ 939113 h 1433383"/>
              <a:gd name="connsiteX57" fmla="*/ 1104146 w 1205435"/>
              <a:gd name="connsiteY57" fmla="*/ 930875 h 1433383"/>
              <a:gd name="connsiteX58" fmla="*/ 1128859 w 1205435"/>
              <a:gd name="connsiteY58" fmla="*/ 914400 h 1433383"/>
              <a:gd name="connsiteX59" fmla="*/ 1194762 w 1205435"/>
              <a:gd name="connsiteY59" fmla="*/ 832021 h 1433383"/>
              <a:gd name="connsiteX60" fmla="*/ 1194762 w 1205435"/>
              <a:gd name="connsiteY60" fmla="*/ 601362 h 1433383"/>
              <a:gd name="connsiteX61" fmla="*/ 1186524 w 1205435"/>
              <a:gd name="connsiteY61" fmla="*/ 576648 h 1433383"/>
              <a:gd name="connsiteX62" fmla="*/ 1161811 w 1205435"/>
              <a:gd name="connsiteY62" fmla="*/ 551935 h 1433383"/>
              <a:gd name="connsiteX63" fmla="*/ 1112383 w 1205435"/>
              <a:gd name="connsiteY63" fmla="*/ 502508 h 1433383"/>
              <a:gd name="connsiteX64" fmla="*/ 1013529 w 1205435"/>
              <a:gd name="connsiteY64" fmla="*/ 518983 h 1433383"/>
              <a:gd name="connsiteX65" fmla="*/ 988816 w 1205435"/>
              <a:gd name="connsiteY65" fmla="*/ 527221 h 1433383"/>
              <a:gd name="connsiteX66" fmla="*/ 914675 w 1205435"/>
              <a:gd name="connsiteY66" fmla="*/ 518983 h 1433383"/>
              <a:gd name="connsiteX67" fmla="*/ 889962 w 1205435"/>
              <a:gd name="connsiteY67" fmla="*/ 502508 h 1433383"/>
              <a:gd name="connsiteX68" fmla="*/ 865248 w 1205435"/>
              <a:gd name="connsiteY68" fmla="*/ 477794 h 1433383"/>
              <a:gd name="connsiteX69" fmla="*/ 840535 w 1205435"/>
              <a:gd name="connsiteY69" fmla="*/ 469556 h 1433383"/>
              <a:gd name="connsiteX70" fmla="*/ 815821 w 1205435"/>
              <a:gd name="connsiteY70" fmla="*/ 453081 h 1433383"/>
              <a:gd name="connsiteX71" fmla="*/ 791108 w 1205435"/>
              <a:gd name="connsiteY71" fmla="*/ 403654 h 1433383"/>
              <a:gd name="connsiteX72" fmla="*/ 741681 w 1205435"/>
              <a:gd name="connsiteY72" fmla="*/ 378940 h 1433383"/>
              <a:gd name="connsiteX73" fmla="*/ 733443 w 1205435"/>
              <a:gd name="connsiteY73" fmla="*/ 378940 h 143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05435" h="1433383">
                <a:moveTo>
                  <a:pt x="733443" y="378940"/>
                </a:moveTo>
                <a:cubicBezTo>
                  <a:pt x="723832" y="370702"/>
                  <a:pt x="701803" y="344563"/>
                  <a:pt x="684016" y="329513"/>
                </a:cubicBezTo>
                <a:cubicBezTo>
                  <a:pt x="665984" y="314255"/>
                  <a:pt x="643054" y="305027"/>
                  <a:pt x="626351" y="288324"/>
                </a:cubicBezTo>
                <a:cubicBezTo>
                  <a:pt x="598755" y="260728"/>
                  <a:pt x="584683" y="219356"/>
                  <a:pt x="552211" y="197708"/>
                </a:cubicBezTo>
                <a:cubicBezTo>
                  <a:pt x="543973" y="192216"/>
                  <a:pt x="534120" y="188591"/>
                  <a:pt x="527497" y="181232"/>
                </a:cubicBezTo>
                <a:cubicBezTo>
                  <a:pt x="509128" y="160821"/>
                  <a:pt x="478070" y="115329"/>
                  <a:pt x="478070" y="115329"/>
                </a:cubicBezTo>
                <a:cubicBezTo>
                  <a:pt x="464182" y="45889"/>
                  <a:pt x="478937" y="100880"/>
                  <a:pt x="453356" y="41189"/>
                </a:cubicBezTo>
                <a:cubicBezTo>
                  <a:pt x="449935" y="33208"/>
                  <a:pt x="450544" y="23256"/>
                  <a:pt x="445119" y="16475"/>
                </a:cubicBezTo>
                <a:cubicBezTo>
                  <a:pt x="438934" y="8744"/>
                  <a:pt x="428643" y="5492"/>
                  <a:pt x="420405" y="0"/>
                </a:cubicBezTo>
                <a:cubicBezTo>
                  <a:pt x="410413" y="908"/>
                  <a:pt x="324909" y="3999"/>
                  <a:pt x="296838" y="16475"/>
                </a:cubicBezTo>
                <a:cubicBezTo>
                  <a:pt x="282206" y="22978"/>
                  <a:pt x="270280" y="34686"/>
                  <a:pt x="255648" y="41189"/>
                </a:cubicBezTo>
                <a:cubicBezTo>
                  <a:pt x="245302" y="45787"/>
                  <a:pt x="233298" y="45452"/>
                  <a:pt x="222697" y="49427"/>
                </a:cubicBezTo>
                <a:cubicBezTo>
                  <a:pt x="211199" y="53739"/>
                  <a:pt x="200276" y="59584"/>
                  <a:pt x="189746" y="65902"/>
                </a:cubicBezTo>
                <a:cubicBezTo>
                  <a:pt x="174004" y="75347"/>
                  <a:pt x="124883" y="108553"/>
                  <a:pt x="107367" y="123567"/>
                </a:cubicBezTo>
                <a:cubicBezTo>
                  <a:pt x="98522" y="131149"/>
                  <a:pt x="90892" y="140043"/>
                  <a:pt x="82654" y="148281"/>
                </a:cubicBezTo>
                <a:cubicBezTo>
                  <a:pt x="79908" y="159265"/>
                  <a:pt x="78391" y="170631"/>
                  <a:pt x="74416" y="181232"/>
                </a:cubicBezTo>
                <a:cubicBezTo>
                  <a:pt x="70104" y="192730"/>
                  <a:pt x="58524" y="201917"/>
                  <a:pt x="57940" y="214183"/>
                </a:cubicBezTo>
                <a:cubicBezTo>
                  <a:pt x="55716" y="260892"/>
                  <a:pt x="59565" y="307935"/>
                  <a:pt x="66178" y="354227"/>
                </a:cubicBezTo>
                <a:cubicBezTo>
                  <a:pt x="67915" y="366384"/>
                  <a:pt x="76145" y="376764"/>
                  <a:pt x="82654" y="387178"/>
                </a:cubicBezTo>
                <a:cubicBezTo>
                  <a:pt x="110114" y="431114"/>
                  <a:pt x="101875" y="411891"/>
                  <a:pt x="140319" y="444843"/>
                </a:cubicBezTo>
                <a:cubicBezTo>
                  <a:pt x="149164" y="452425"/>
                  <a:pt x="155712" y="462566"/>
                  <a:pt x="165032" y="469556"/>
                </a:cubicBezTo>
                <a:cubicBezTo>
                  <a:pt x="233535" y="520934"/>
                  <a:pt x="180256" y="477169"/>
                  <a:pt x="230935" y="502508"/>
                </a:cubicBezTo>
                <a:cubicBezTo>
                  <a:pt x="239790" y="506936"/>
                  <a:pt x="246548" y="515083"/>
                  <a:pt x="255648" y="518983"/>
                </a:cubicBezTo>
                <a:cubicBezTo>
                  <a:pt x="266055" y="523443"/>
                  <a:pt x="277714" y="524111"/>
                  <a:pt x="288600" y="527221"/>
                </a:cubicBezTo>
                <a:cubicBezTo>
                  <a:pt x="304043" y="531633"/>
                  <a:pt x="344928" y="546713"/>
                  <a:pt x="354502" y="551935"/>
                </a:cubicBezTo>
                <a:cubicBezTo>
                  <a:pt x="397858" y="575584"/>
                  <a:pt x="399203" y="580160"/>
                  <a:pt x="428643" y="609600"/>
                </a:cubicBezTo>
                <a:cubicBezTo>
                  <a:pt x="431389" y="620584"/>
                  <a:pt x="436881" y="631229"/>
                  <a:pt x="436881" y="642551"/>
                </a:cubicBezTo>
                <a:cubicBezTo>
                  <a:pt x="436881" y="661968"/>
                  <a:pt x="434223" y="681618"/>
                  <a:pt x="428643" y="700216"/>
                </a:cubicBezTo>
                <a:cubicBezTo>
                  <a:pt x="424702" y="713351"/>
                  <a:pt x="396813" y="742958"/>
                  <a:pt x="387454" y="749643"/>
                </a:cubicBezTo>
                <a:cubicBezTo>
                  <a:pt x="377461" y="756781"/>
                  <a:pt x="365032" y="759801"/>
                  <a:pt x="354502" y="766119"/>
                </a:cubicBezTo>
                <a:cubicBezTo>
                  <a:pt x="337523" y="776307"/>
                  <a:pt x="321355" y="787799"/>
                  <a:pt x="305075" y="799070"/>
                </a:cubicBezTo>
                <a:cubicBezTo>
                  <a:pt x="285654" y="812515"/>
                  <a:pt x="268538" y="829695"/>
                  <a:pt x="247411" y="840259"/>
                </a:cubicBezTo>
                <a:cubicBezTo>
                  <a:pt x="236427" y="845751"/>
                  <a:pt x="224873" y="850226"/>
                  <a:pt x="214459" y="856735"/>
                </a:cubicBezTo>
                <a:cubicBezTo>
                  <a:pt x="202816" y="864012"/>
                  <a:pt x="193510" y="874780"/>
                  <a:pt x="181508" y="881448"/>
                </a:cubicBezTo>
                <a:cubicBezTo>
                  <a:pt x="168582" y="888629"/>
                  <a:pt x="153545" y="891311"/>
                  <a:pt x="140319" y="897924"/>
                </a:cubicBezTo>
                <a:cubicBezTo>
                  <a:pt x="131463" y="902352"/>
                  <a:pt x="124297" y="909659"/>
                  <a:pt x="115605" y="914400"/>
                </a:cubicBezTo>
                <a:cubicBezTo>
                  <a:pt x="94043" y="926161"/>
                  <a:pt x="49702" y="947351"/>
                  <a:pt x="49702" y="947351"/>
                </a:cubicBezTo>
                <a:cubicBezTo>
                  <a:pt x="41464" y="955589"/>
                  <a:pt x="33939" y="964607"/>
                  <a:pt x="24989" y="972065"/>
                </a:cubicBezTo>
                <a:cubicBezTo>
                  <a:pt x="17383" y="978403"/>
                  <a:pt x="1034" y="978669"/>
                  <a:pt x="275" y="988540"/>
                </a:cubicBezTo>
                <a:cubicBezTo>
                  <a:pt x="-2080" y="1019150"/>
                  <a:pt x="11259" y="1048951"/>
                  <a:pt x="16751" y="1079156"/>
                </a:cubicBezTo>
                <a:cubicBezTo>
                  <a:pt x="14580" y="1131260"/>
                  <a:pt x="-2014" y="1267708"/>
                  <a:pt x="16751" y="1342767"/>
                </a:cubicBezTo>
                <a:cubicBezTo>
                  <a:pt x="19730" y="1354681"/>
                  <a:pt x="24543" y="1367035"/>
                  <a:pt x="33227" y="1375719"/>
                </a:cubicBezTo>
                <a:cubicBezTo>
                  <a:pt x="39367" y="1381859"/>
                  <a:pt x="49810" y="1380907"/>
                  <a:pt x="57940" y="1383956"/>
                </a:cubicBezTo>
                <a:cubicBezTo>
                  <a:pt x="71786" y="1389148"/>
                  <a:pt x="85667" y="1394313"/>
                  <a:pt x="99129" y="1400432"/>
                </a:cubicBezTo>
                <a:cubicBezTo>
                  <a:pt x="177761" y="1436175"/>
                  <a:pt x="120974" y="1415953"/>
                  <a:pt x="173270" y="1433383"/>
                </a:cubicBezTo>
                <a:cubicBezTo>
                  <a:pt x="187800" y="1431930"/>
                  <a:pt x="261334" y="1428594"/>
                  <a:pt x="288600" y="1416908"/>
                </a:cubicBezTo>
                <a:cubicBezTo>
                  <a:pt x="297700" y="1413008"/>
                  <a:pt x="305306" y="1406255"/>
                  <a:pt x="313313" y="1400432"/>
                </a:cubicBezTo>
                <a:cubicBezTo>
                  <a:pt x="360207" y="1366327"/>
                  <a:pt x="377581" y="1356483"/>
                  <a:pt x="412167" y="1318054"/>
                </a:cubicBezTo>
                <a:cubicBezTo>
                  <a:pt x="426514" y="1302113"/>
                  <a:pt x="439108" y="1284656"/>
                  <a:pt x="453356" y="1268627"/>
                </a:cubicBezTo>
                <a:cubicBezTo>
                  <a:pt x="461096" y="1259919"/>
                  <a:pt x="470693" y="1252930"/>
                  <a:pt x="478070" y="1243913"/>
                </a:cubicBezTo>
                <a:cubicBezTo>
                  <a:pt x="495458" y="1222660"/>
                  <a:pt x="527497" y="1178010"/>
                  <a:pt x="527497" y="1178010"/>
                </a:cubicBezTo>
                <a:cubicBezTo>
                  <a:pt x="527995" y="1175521"/>
                  <a:pt x="540393" y="1110135"/>
                  <a:pt x="543973" y="1103870"/>
                </a:cubicBezTo>
                <a:cubicBezTo>
                  <a:pt x="549753" y="1093755"/>
                  <a:pt x="561696" y="1088476"/>
                  <a:pt x="568686" y="1079156"/>
                </a:cubicBezTo>
                <a:cubicBezTo>
                  <a:pt x="577914" y="1066851"/>
                  <a:pt x="603129" y="1015913"/>
                  <a:pt x="618113" y="1005016"/>
                </a:cubicBezTo>
                <a:cubicBezTo>
                  <a:pt x="664970" y="970938"/>
                  <a:pt x="673636" y="976207"/>
                  <a:pt x="716967" y="963827"/>
                </a:cubicBezTo>
                <a:cubicBezTo>
                  <a:pt x="725316" y="961441"/>
                  <a:pt x="733204" y="957473"/>
                  <a:pt x="741681" y="955589"/>
                </a:cubicBezTo>
                <a:cubicBezTo>
                  <a:pt x="829669" y="936036"/>
                  <a:pt x="946349" y="941807"/>
                  <a:pt x="1021767" y="939113"/>
                </a:cubicBezTo>
                <a:cubicBezTo>
                  <a:pt x="1049227" y="936367"/>
                  <a:pt x="1077256" y="937080"/>
                  <a:pt x="1104146" y="930875"/>
                </a:cubicBezTo>
                <a:cubicBezTo>
                  <a:pt x="1113793" y="928649"/>
                  <a:pt x="1121459" y="920977"/>
                  <a:pt x="1128859" y="914400"/>
                </a:cubicBezTo>
                <a:cubicBezTo>
                  <a:pt x="1181158" y="867912"/>
                  <a:pt x="1170929" y="879688"/>
                  <a:pt x="1194762" y="832021"/>
                </a:cubicBezTo>
                <a:cubicBezTo>
                  <a:pt x="1209705" y="727423"/>
                  <a:pt x="1208263" y="763374"/>
                  <a:pt x="1194762" y="601362"/>
                </a:cubicBezTo>
                <a:cubicBezTo>
                  <a:pt x="1194041" y="592708"/>
                  <a:pt x="1191341" y="583873"/>
                  <a:pt x="1186524" y="576648"/>
                </a:cubicBezTo>
                <a:cubicBezTo>
                  <a:pt x="1180062" y="566955"/>
                  <a:pt x="1169393" y="560780"/>
                  <a:pt x="1161811" y="551935"/>
                </a:cubicBezTo>
                <a:cubicBezTo>
                  <a:pt x="1120940" y="504252"/>
                  <a:pt x="1155889" y="531510"/>
                  <a:pt x="1112383" y="502508"/>
                </a:cubicBezTo>
                <a:cubicBezTo>
                  <a:pt x="1079432" y="508000"/>
                  <a:pt x="1046286" y="512432"/>
                  <a:pt x="1013529" y="518983"/>
                </a:cubicBezTo>
                <a:cubicBezTo>
                  <a:pt x="1005014" y="520686"/>
                  <a:pt x="997499" y="527221"/>
                  <a:pt x="988816" y="527221"/>
                </a:cubicBezTo>
                <a:cubicBezTo>
                  <a:pt x="963950" y="527221"/>
                  <a:pt x="939389" y="521729"/>
                  <a:pt x="914675" y="518983"/>
                </a:cubicBezTo>
                <a:cubicBezTo>
                  <a:pt x="906437" y="513491"/>
                  <a:pt x="897568" y="508846"/>
                  <a:pt x="889962" y="502508"/>
                </a:cubicBezTo>
                <a:cubicBezTo>
                  <a:pt x="881012" y="495050"/>
                  <a:pt x="874942" y="484257"/>
                  <a:pt x="865248" y="477794"/>
                </a:cubicBezTo>
                <a:cubicBezTo>
                  <a:pt x="858023" y="472977"/>
                  <a:pt x="848302" y="473439"/>
                  <a:pt x="840535" y="469556"/>
                </a:cubicBezTo>
                <a:cubicBezTo>
                  <a:pt x="831680" y="465128"/>
                  <a:pt x="824059" y="458573"/>
                  <a:pt x="815821" y="453081"/>
                </a:cubicBezTo>
                <a:cubicBezTo>
                  <a:pt x="809121" y="432982"/>
                  <a:pt x="807076" y="419622"/>
                  <a:pt x="791108" y="403654"/>
                </a:cubicBezTo>
                <a:cubicBezTo>
                  <a:pt x="772592" y="385138"/>
                  <a:pt x="764014" y="387873"/>
                  <a:pt x="741681" y="378940"/>
                </a:cubicBezTo>
                <a:cubicBezTo>
                  <a:pt x="735980" y="376660"/>
                  <a:pt x="743054" y="387178"/>
                  <a:pt x="733443" y="378940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4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Solid Angle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endParaRPr lang="en-GB" sz="1800" dirty="0" smtClean="0"/>
              </a:p>
              <a:p>
                <a:pPr>
                  <a:lnSpc>
                    <a:spcPct val="150000"/>
                  </a:lnSpc>
                </a:pPr>
                <a:endParaRPr lang="en-GB" sz="1800" dirty="0"/>
              </a:p>
              <a:p>
                <a:pPr>
                  <a:lnSpc>
                    <a:spcPct val="150000"/>
                  </a:lnSpc>
                </a:pPr>
                <a:endParaRPr lang="en-GB" sz="1800" dirty="0" smtClean="0"/>
              </a:p>
              <a:p>
                <a:pPr>
                  <a:lnSpc>
                    <a:spcPct val="150000"/>
                  </a:lnSpc>
                </a:pPr>
                <a:endParaRPr lang="en-GB" sz="1800" dirty="0"/>
              </a:p>
              <a:p>
                <a:pPr>
                  <a:lnSpc>
                    <a:spcPct val="150000"/>
                  </a:lnSpc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endParaRPr lang="en-GB" sz="1800" dirty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The whole sphere subtends a solid angle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4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GB" sz="1800" b="0" i="1" smtClean="0">
                        <a:latin typeface="Cambria Math"/>
                        <a:ea typeface="Cambria Math"/>
                      </a:rPr>
                      <m:t>𝑠𝑟</m:t>
                    </m:r>
                  </m:oMath>
                </a14:m>
                <a:endParaRPr lang="en-GB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A hemisphere subtends </a:t>
                </a:r>
                <a:r>
                  <a:rPr lang="en-GB" sz="1800" dirty="0"/>
                  <a:t>a solid angle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2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𝑠𝑟</m:t>
                    </m:r>
                  </m:oMath>
                </a14:m>
                <a:endParaRPr lang="en-GB" sz="1800" dirty="0"/>
              </a:p>
              <a:p>
                <a:pPr>
                  <a:lnSpc>
                    <a:spcPct val="150000"/>
                  </a:lnSpc>
                </a:pPr>
                <a:endParaRPr lang="en-GB" sz="18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3048000" y="2590800"/>
            <a:ext cx="2743200" cy="2743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endCxn id="3" idx="0"/>
          </p:cNvCxnSpPr>
          <p:nvPr/>
        </p:nvCxnSpPr>
        <p:spPr>
          <a:xfrm flipV="1">
            <a:off x="4419600" y="34290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4"/>
          </p:cNvCxnSpPr>
          <p:nvPr/>
        </p:nvCxnSpPr>
        <p:spPr>
          <a:xfrm>
            <a:off x="4419600" y="3962400"/>
            <a:ext cx="9906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05400" y="3429000"/>
            <a:ext cx="6096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7800" y="3777734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777734"/>
                <a:ext cx="381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610100" y="344719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0046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Intensity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637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120467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120467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84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Formal methods for measuring and describing electromagnetic radiation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For us, we’re interested in the visible wavelengths we call light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It gives us a set of mathematical terms and formulas, many of which we’ve actually seen before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These are what allow us to write the rendering equation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1641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Radiant Intensity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Intensity:</a:t>
                </a:r>
                <a:endParaRPr lang="en-GB" sz="18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Light energy along a specific solid angle</a:t>
                </a:r>
              </a:p>
              <a:p>
                <a:pPr>
                  <a:lnSpc>
                    <a:spcPct val="90000"/>
                  </a:lnSpc>
                </a:pPr>
                <a:endParaRPr lang="en-GB" sz="2000" i="1" dirty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This quantity is actually of quite limited use</a:t>
                </a:r>
              </a:p>
              <a:p>
                <a:pPr>
                  <a:lnSpc>
                    <a:spcPct val="90000"/>
                  </a:lnSpc>
                </a:pPr>
                <a:endParaRPr lang="en-GB" sz="20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However, it is at least taking into account </a:t>
                </a:r>
                <a:r>
                  <a:rPr lang="en-GB" sz="2000" b="1" i="1" dirty="0" smtClean="0"/>
                  <a:t>direction…</a:t>
                </a:r>
                <a:endParaRPr lang="en-GB" sz="2000" b="1" i="1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5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Direction Confusion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05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r>
                  <a:rPr lang="en-GB" sz="1800" dirty="0" smtClean="0"/>
                  <a:t>A solid angle is </a:t>
                </a:r>
                <a:r>
                  <a:rPr lang="en-GB" sz="1800" dirty="0" err="1" smtClean="0"/>
                  <a:t>unitless</a:t>
                </a:r>
                <a:r>
                  <a:rPr lang="en-GB" sz="1800" dirty="0" smtClean="0"/>
                  <a:t> and has no direction</a:t>
                </a:r>
              </a:p>
              <a:p>
                <a:r>
                  <a:rPr lang="en-GB" sz="1800" dirty="0" smtClean="0"/>
                  <a:t>But, we usually need a direction</a:t>
                </a:r>
              </a:p>
              <a:p>
                <a:endParaRPr lang="en-GB" sz="1200" dirty="0"/>
              </a:p>
              <a:p>
                <a:r>
                  <a:rPr lang="en-GB" sz="1800" dirty="0" smtClean="0"/>
                  <a:t>Literature will often interchange </a:t>
                </a:r>
                <a:br>
                  <a:rPr lang="en-GB" sz="1800" dirty="0" smtClean="0"/>
                </a:br>
                <a:r>
                  <a:rPr lang="en-GB" sz="1800" dirty="0" smtClean="0"/>
                  <a:t>solid angles and </a:t>
                </a:r>
                <a:r>
                  <a:rPr lang="en-GB" sz="1800" i="1" dirty="0" smtClean="0"/>
                  <a:t>collections of </a:t>
                </a:r>
                <a:br>
                  <a:rPr lang="en-GB" sz="1800" i="1" dirty="0" smtClean="0"/>
                </a:br>
                <a:r>
                  <a:rPr lang="en-GB" sz="1800" i="1" dirty="0" smtClean="0"/>
                  <a:t>differential directions within a cone</a:t>
                </a:r>
              </a:p>
              <a:p>
                <a:endParaRPr lang="en-GB" sz="900" i="1" dirty="0" smtClean="0"/>
              </a:p>
              <a:p>
                <a:r>
                  <a:rPr lang="en-GB" sz="1800" dirty="0" smtClean="0"/>
                  <a:t>It’s a subtle difference, but again </a:t>
                </a:r>
                <a:br>
                  <a:rPr lang="en-GB" sz="1800" dirty="0" smtClean="0"/>
                </a:br>
                <a:r>
                  <a:rPr lang="en-GB" sz="1800" dirty="0" smtClean="0"/>
                  <a:t>technically a solid angle has no direction</a:t>
                </a:r>
              </a:p>
              <a:p>
                <a:endParaRPr lang="en-GB" sz="1800" dirty="0" smtClean="0"/>
              </a:p>
              <a:p>
                <a:r>
                  <a:rPr lang="en-GB" sz="1800" dirty="0" smtClean="0"/>
                  <a:t>You can be more formal and explicit:</a:t>
                </a:r>
              </a:p>
              <a:p>
                <a:r>
                  <a:rPr lang="en-GB" sz="1800" dirty="0" smtClean="0"/>
                  <a:t>E.g. intensity in direction </a:t>
                </a:r>
                <a:r>
                  <a:rPr lang="en-GB" sz="1800" i="1" dirty="0" smtClean="0"/>
                  <a:t>n</a:t>
                </a:r>
                <a:r>
                  <a:rPr lang="en-GB" sz="1800" dirty="0" smtClean="0"/>
                  <a:t> is given by:  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𝐼</m:t>
                    </m:r>
                    <m:d>
                      <m:dPr>
                        <m:ctrlPr>
                          <a:rPr lang="en-GB" sz="1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GB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Φ</m:t>
                        </m:r>
                      </m:num>
                      <m:den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</m:oMath>
                </a14:m>
                <a:endParaRPr lang="en-GB" sz="1800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5638800" y="2514600"/>
            <a:ext cx="2743200" cy="2743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>
            <a:off x="7010400" y="3886200"/>
            <a:ext cx="1028700" cy="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826829" y="3581400"/>
            <a:ext cx="348342" cy="609600"/>
          </a:xfrm>
          <a:prstGeom prst="ellipse">
            <a:avLst/>
          </a:prstGeom>
          <a:solidFill>
            <a:srgbClr val="BBE0E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0523" y="35168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23" y="3516868"/>
                <a:ext cx="381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4918" r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946424" y="3886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22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 smtClean="0"/>
          </a:p>
          <a:p>
            <a:pPr marL="0" indent="0" algn="ctr">
              <a:lnSpc>
                <a:spcPct val="90000"/>
              </a:lnSpc>
              <a:buNone/>
            </a:pPr>
            <a:endParaRPr lang="en-GB" sz="24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GB" b="1" dirty="0" smtClean="0"/>
              <a:t>Radiance</a:t>
            </a:r>
            <a:endParaRPr lang="en-GB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637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648958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648958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94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Radiance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dirty="0" smtClean="0"/>
                  <a:t>Radiance is irradiance with respect to solid angle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sz="2000" dirty="0" smtClean="0"/>
                  <a:t>Radiance is given by:</a:t>
                </a:r>
                <a:endParaRPr lang="en-GB" sz="1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𝐿</m:t>
                      </m:r>
                      <m:r>
                        <a:rPr lang="en-GB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𝜙</m:t>
                          </m:r>
                        </m:num>
                        <m:den>
                          <m:r>
                            <a:rPr lang="en-GB" sz="2000" i="1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𝜔</m:t>
                          </m:r>
                          <m:r>
                            <a:rPr lang="en-GB" sz="2000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/>
                                </a:rPr>
                                <m:t>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Where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𝜙</m:t>
                    </m:r>
                  </m:oMath>
                </a14:m>
                <a:r>
                  <a:rPr lang="en-GB" sz="2000" dirty="0"/>
                  <a:t> is flux,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𝜔</m:t>
                    </m:r>
                  </m:oMath>
                </a14:m>
                <a:r>
                  <a:rPr lang="en-GB" sz="2000" dirty="0"/>
                  <a:t> is the solid angle of interest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GB" sz="2000" i="1">
                            <a:latin typeface="Cambria Math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GB" sz="2000" dirty="0"/>
                  <a:t> is the projected area</a:t>
                </a:r>
                <a:r>
                  <a:rPr lang="en-GB" sz="2000" dirty="0" smtClean="0"/>
                  <a:t>.</a:t>
                </a:r>
              </a:p>
              <a:p>
                <a:endParaRPr lang="en-GB" sz="2000" dirty="0" smtClean="0"/>
              </a:p>
              <a:p>
                <a:r>
                  <a:rPr lang="en-GB" sz="2000" i="1" dirty="0" smtClean="0"/>
                  <a:t>This looks crazy but there’s a simple real-world explanation…</a:t>
                </a:r>
                <a:endParaRPr lang="en-GB" sz="20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</p:txBody>
          </p:sp>
        </mc:Choice>
        <mc:Fallback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738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2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It’s just the light that enters a detector at the end of a long tube!</a:t>
            </a:r>
            <a:endParaRPr lang="en-GB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5562600" cy="31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It’s just the light that enters a detector at the end of a long tube!</a:t>
            </a:r>
            <a:endParaRPr lang="en-GB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5562600" cy="3137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267200" y="3657599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 smtClean="0"/>
                  <a:t>This is the solid angle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𝜔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57599"/>
                <a:ext cx="16764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909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896882" y="4281443"/>
            <a:ext cx="487111" cy="136733"/>
          </a:xfrm>
          <a:custGeom>
            <a:avLst/>
            <a:gdLst>
              <a:gd name="connsiteX0" fmla="*/ 0 w 487111"/>
              <a:gd name="connsiteY0" fmla="*/ 136733 h 136733"/>
              <a:gd name="connsiteX1" fmla="*/ 205099 w 487111"/>
              <a:gd name="connsiteY1" fmla="*/ 128187 h 136733"/>
              <a:gd name="connsiteX2" fmla="*/ 239282 w 487111"/>
              <a:gd name="connsiteY2" fmla="*/ 119641 h 136733"/>
              <a:gd name="connsiteX3" fmla="*/ 282011 w 487111"/>
              <a:gd name="connsiteY3" fmla="*/ 111095 h 136733"/>
              <a:gd name="connsiteX4" fmla="*/ 307649 w 487111"/>
              <a:gd name="connsiteY4" fmla="*/ 102550 h 136733"/>
              <a:gd name="connsiteX5" fmla="*/ 341832 w 487111"/>
              <a:gd name="connsiteY5" fmla="*/ 94004 h 136733"/>
              <a:gd name="connsiteX6" fmla="*/ 367469 w 487111"/>
              <a:gd name="connsiteY6" fmla="*/ 76912 h 136733"/>
              <a:gd name="connsiteX7" fmla="*/ 393107 w 487111"/>
              <a:gd name="connsiteY7" fmla="*/ 68366 h 136733"/>
              <a:gd name="connsiteX8" fmla="*/ 478565 w 487111"/>
              <a:gd name="connsiteY8" fmla="*/ 8546 h 136733"/>
              <a:gd name="connsiteX9" fmla="*/ 487111 w 487111"/>
              <a:gd name="connsiteY9" fmla="*/ 0 h 13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111" h="136733">
                <a:moveTo>
                  <a:pt x="0" y="136733"/>
                </a:moveTo>
                <a:cubicBezTo>
                  <a:pt x="68366" y="133884"/>
                  <a:pt x="136847" y="133062"/>
                  <a:pt x="205099" y="128187"/>
                </a:cubicBezTo>
                <a:cubicBezTo>
                  <a:pt x="216814" y="127350"/>
                  <a:pt x="227817" y="122189"/>
                  <a:pt x="239282" y="119641"/>
                </a:cubicBezTo>
                <a:cubicBezTo>
                  <a:pt x="253461" y="116490"/>
                  <a:pt x="267920" y="114618"/>
                  <a:pt x="282011" y="111095"/>
                </a:cubicBezTo>
                <a:cubicBezTo>
                  <a:pt x="290750" y="108910"/>
                  <a:pt x="298987" y="105025"/>
                  <a:pt x="307649" y="102550"/>
                </a:cubicBezTo>
                <a:cubicBezTo>
                  <a:pt x="318942" y="99324"/>
                  <a:pt x="330438" y="96853"/>
                  <a:pt x="341832" y="94004"/>
                </a:cubicBezTo>
                <a:cubicBezTo>
                  <a:pt x="350378" y="88307"/>
                  <a:pt x="358283" y="81505"/>
                  <a:pt x="367469" y="76912"/>
                </a:cubicBezTo>
                <a:cubicBezTo>
                  <a:pt x="375526" y="72883"/>
                  <a:pt x="385232" y="72741"/>
                  <a:pt x="393107" y="68366"/>
                </a:cubicBezTo>
                <a:cubicBezTo>
                  <a:pt x="412607" y="57533"/>
                  <a:pt x="458198" y="24840"/>
                  <a:pt x="478565" y="8546"/>
                </a:cubicBezTo>
                <a:cubicBezTo>
                  <a:pt x="481711" y="6029"/>
                  <a:pt x="484262" y="2849"/>
                  <a:pt x="487111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697622" y="2343683"/>
                <a:ext cx="2483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 smtClean="0"/>
                  <a:t>The detector measures the flux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𝜙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22" y="2343683"/>
                <a:ext cx="2483977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21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2209800" y="2590800"/>
            <a:ext cx="487822" cy="76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It’s just the light that enters a detector at the end of a long tube!</a:t>
            </a:r>
            <a:endParaRPr lang="en-GB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93" y="2362200"/>
            <a:ext cx="5574707" cy="31440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69793" y="3955598"/>
                <a:ext cx="2590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 smtClean="0"/>
                  <a:t>This disc is the projected area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⊥</m:t>
                        </m:r>
                      </m:sup>
                    </m:sSup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93" y="3955598"/>
                <a:ext cx="25908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118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876800" y="4601929"/>
            <a:ext cx="381000" cy="351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Radiance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(quick zoom to make it clearer)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The projected area takes into account the dot product too, making the equations slightly simpler than irradiance ones!</a:t>
            </a:r>
            <a:endParaRPr lang="en-GB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9" t="54792" r="13695"/>
          <a:stretch/>
        </p:blipFill>
        <p:spPr>
          <a:xfrm>
            <a:off x="1524000" y="2650263"/>
            <a:ext cx="5886073" cy="2610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67300" y="3309267"/>
                <a:ext cx="2590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 smtClean="0"/>
                  <a:t>This disc is the projected area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⊥</m:t>
                        </m:r>
                      </m:sup>
                    </m:sSup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3309267"/>
                <a:ext cx="25908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88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874307" y="3955598"/>
            <a:ext cx="381000" cy="351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Basic Quantities – Summary Sheet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198434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𝑄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Based on photon’s colour (wavelength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GB" sz="1600" i="1" dirty="0" smtClean="0"/>
                            <a:t>)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  <m:r>
                                  <a:rPr lang="en-GB" sz="180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  <m:r>
                                  <a:rPr lang="en-GB" sz="18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/>
                                        <a:ea typeface="Cambria Math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GB" sz="18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GB" sz="1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1800" i="1">
                                            <a:latin typeface="Cambria Math"/>
                                          </a:rPr>
                                          <m:t>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198434"/>
                  </p:ext>
                </p:extLst>
              </p:nvPr>
            </p:nvGraphicFramePr>
            <p:xfrm>
              <a:off x="304800" y="2362200"/>
              <a:ext cx="830580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000"/>
                    <a:gridCol w="1676400"/>
                    <a:gridCol w="4343400"/>
                  </a:tblGrid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Energy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769" r="-25927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1164" t="-769" b="-400000"/>
                          </a:stretch>
                        </a:blipFill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Flux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100769" r="-2592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Energy per unit time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Irradiance /</a:t>
                          </a:r>
                          <a:r>
                            <a:rPr lang="en-GB" sz="2000" b="1" i="1" baseline="0" dirty="0" smtClean="0"/>
                            <a:t> </a:t>
                          </a:r>
                          <a:br>
                            <a:rPr lang="en-GB" sz="2000" b="1" i="1" baseline="0" dirty="0" smtClean="0"/>
                          </a:br>
                          <a:r>
                            <a:rPr lang="en-GB" sz="2000" b="1" i="1" baseline="0" dirty="0" smtClean="0"/>
                            <a:t>Radiant </a:t>
                          </a:r>
                          <a:r>
                            <a:rPr lang="en-GB" sz="2000" b="1" i="1" baseline="0" dirty="0" err="1" smtClean="0"/>
                            <a:t>Exitance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200769" r="-25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area</a:t>
                          </a:r>
                        </a:p>
                        <a:p>
                          <a:r>
                            <a:rPr lang="en-GB" sz="1600" i="1" dirty="0" smtClean="0"/>
                            <a:t>I.e.:</a:t>
                          </a:r>
                          <a:r>
                            <a:rPr lang="en-GB" sz="1600" i="1" baseline="0" dirty="0" smtClean="0"/>
                            <a:t> energy per unit time per unit area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Intensity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300769" r="-2592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per unit solid angle</a:t>
                          </a:r>
                        </a:p>
                        <a:p>
                          <a:r>
                            <a:rPr lang="en-GB" sz="1600" i="1" dirty="0" smtClean="0"/>
                            <a:t>I.e. energy per unit time per unit solid angle</a:t>
                          </a:r>
                          <a:endParaRPr lang="en-GB" sz="16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92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i="1" dirty="0" smtClean="0"/>
                            <a:t>Radiance</a:t>
                          </a:r>
                          <a:endParaRPr lang="en-GB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36364" t="-400769" r="-259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1" dirty="0" smtClean="0"/>
                            <a:t>Flux density per unit solid angle per unit projected area</a:t>
                          </a:r>
                          <a:endParaRPr lang="en-GB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58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If you look at any book on rendering, their explanations will be based on Radiometry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It’s a massive topic but we’ll introduce the basics, which should get you through the first few pages of these books ;)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1490663" cy="215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1371600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62200"/>
            <a:ext cx="1756417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66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Basic Quantities – 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800" dirty="0" smtClean="0"/>
                  <a:t>It’s common to see equations expressed in terms of irradiance and especially radiance</a:t>
                </a:r>
              </a:p>
              <a:p>
                <a:pPr>
                  <a:lnSpc>
                    <a:spcPct val="150000"/>
                  </a:lnSpc>
                </a:pPr>
                <a:endParaRPr lang="en-GB" sz="1100" i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i="1" dirty="0" smtClean="0"/>
                  <a:t>For example, the rendering equation is expressed in terms of radiance:</a:t>
                </a:r>
              </a:p>
              <a:p>
                <a:pPr>
                  <a:lnSpc>
                    <a:spcPct val="150000"/>
                  </a:lnSpc>
                </a:pPr>
                <a:endParaRPr lang="en-GB" sz="105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altLang="en-US" sz="20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GB" alt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altLang="en-US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GB" altLang="en-US" sz="2000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trlPr>
                            <a:rPr lang="en-GB" altLang="en-US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en-US" sz="2000" i="1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</m:d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</p:txBody>
          </p:sp>
        </mc:Choice>
        <mc:Fallback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7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Wavelength Distributions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For accurate colour reproduction we need to consider more than just RGB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We’re not quite there in games yet, but I expect it’s only a matter of time!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For offline rendering, it’s common to use a </a:t>
            </a:r>
            <a:r>
              <a:rPr lang="en-GB" sz="1800" i="1" dirty="0" smtClean="0"/>
              <a:t>Spectral Distribution Function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This describes colour over the set of visible wavelengths</a:t>
            </a:r>
            <a:endParaRPr lang="en-GB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14" y="2362200"/>
            <a:ext cx="658495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72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Wavelength Distributions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 smtClean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SDFs usually work with a series of basis functions (similar to splines)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The simplest is a set of point samples spread over the wavelengths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There is no ‘standard’ for this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2335857"/>
            <a:ext cx="6691313" cy="213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4470317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Fluorescent Light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076697" y="4470317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Lemon Skin</a:t>
            </a:r>
            <a:endParaRPr lang="en-GB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6323343"/>
            <a:ext cx="26670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hlinkClick r:id="rId4"/>
              </a:rPr>
              <a:t>http://</a:t>
            </a:r>
            <a:r>
              <a:rPr lang="en-GB" sz="500" dirty="0" smtClean="0">
                <a:hlinkClick r:id="rId4"/>
              </a:rPr>
              <a:t>www.pbr-book.org/3ed-2018/Color_and_Radiometry/Spectral_Representation.html</a:t>
            </a:r>
            <a:r>
              <a:rPr lang="en-GB" sz="500" dirty="0" smtClean="0"/>
              <a:t> </a:t>
            </a:r>
            <a:endParaRPr lang="en-GB" sz="500" dirty="0"/>
          </a:p>
        </p:txBody>
      </p:sp>
    </p:spTree>
    <p:extLst>
      <p:ext uri="{BB962C8B-B14F-4D97-AF65-F5344CB8AC3E}">
        <p14:creationId xmlns:p14="http://schemas.microsoft.com/office/powerpoint/2010/main" val="3119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Photometry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Like radiometry, but from perspective of human perception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Can switch between the two by integrating along a spectral response curve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Lots of equivalent units: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80" y="4038600"/>
            <a:ext cx="7534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43400" y="6249516"/>
            <a:ext cx="426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www.pbr-book.org/3ed-2018/Color_and_Radiometry/Radiometry.html</a:t>
            </a:r>
            <a:r>
              <a:rPr lang="en-GB" sz="900" dirty="0" smtClean="0"/>
              <a:t>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98796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Photometry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Basically, it modulates radiometric terms according to how well our eyes can see certain colours: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343400" y="6249516"/>
            <a:ext cx="426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/>
              </a:rPr>
              <a:t>https://</a:t>
            </a:r>
            <a:r>
              <a:rPr lang="en-GB" sz="900" dirty="0" smtClean="0">
                <a:hlinkClick r:id="rId3"/>
              </a:rPr>
              <a:t>www.midwest-laser.com/Laser-FAQ/laser-faq.html</a:t>
            </a:r>
            <a:r>
              <a:rPr lang="en-GB" sz="900" dirty="0" smtClean="0"/>
              <a:t> </a:t>
            </a:r>
            <a:endParaRPr lang="en-GB" sz="9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71800"/>
            <a:ext cx="4800600" cy="332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9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Photometry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r>
              <a:rPr lang="en-GB" sz="1800" i="1" dirty="0" smtClean="0"/>
              <a:t>Incidentally, this curve explains why certain colours appear brighter than others: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343400" y="6249516"/>
            <a:ext cx="426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/>
              </a:rPr>
              <a:t>http://</a:t>
            </a:r>
            <a:r>
              <a:rPr lang="en-GB" sz="900" dirty="0" smtClean="0">
                <a:hlinkClick r:id="rId3"/>
              </a:rPr>
              <a:t>www.workwithcolor.com/color-luminance-2233.htm</a:t>
            </a:r>
            <a:r>
              <a:rPr lang="en-GB" sz="900" dirty="0" smtClean="0"/>
              <a:t> </a:t>
            </a:r>
            <a:endParaRPr lang="en-GB" sz="9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58513"/>
            <a:ext cx="6781800" cy="330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Photometry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Some interesting values: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(Luminance is the photometry equivalent of Radiance)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01044" cy="266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42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r>
              <a:rPr lang="en-GB" sz="1800" dirty="0" smtClean="0"/>
              <a:t>Traditionally we use a pinhole camera model</a:t>
            </a:r>
          </a:p>
          <a:p>
            <a:r>
              <a:rPr lang="en-GB" sz="1800" i="1" dirty="0" smtClean="0"/>
              <a:t>Easy to define using a projection matrix</a:t>
            </a:r>
          </a:p>
          <a:p>
            <a:r>
              <a:rPr lang="en-GB" sz="1800" i="1" dirty="0" smtClean="0"/>
              <a:t>Everything is in sharp focus, no distortion or anything else you’d find in a real camera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6896100" cy="231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 smtClean="0"/>
          </a:p>
          <a:p>
            <a:r>
              <a:rPr lang="en-GB" sz="1800" dirty="0" smtClean="0"/>
              <a:t>Our simulation of a pinhole camera is conceptually more like this</a:t>
            </a:r>
          </a:p>
          <a:p>
            <a:r>
              <a:rPr lang="en-GB" sz="1800" i="1" dirty="0" smtClean="0"/>
              <a:t>Look familiar? It’s the start of the ray tracer!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53049"/>
            <a:ext cx="4886325" cy="244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49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Real cameras are a bit more complicated…</a:t>
            </a:r>
            <a:endParaRPr lang="en-GB" sz="2000" i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" b="6535"/>
          <a:stretch/>
        </p:blipFill>
        <p:spPr bwMode="auto">
          <a:xfrm>
            <a:off x="1950308" y="2286000"/>
            <a:ext cx="4800600" cy="309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4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Light Introduction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000" dirty="0" smtClean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r>
              <a:rPr lang="en-GB" altLang="en-US" sz="2000" dirty="0" smtClean="0"/>
              <a:t>What we perceive as ‘light’ is part of the electromagnetic spectrum</a:t>
            </a:r>
            <a:endParaRPr lang="en-GB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2" y="2286000"/>
            <a:ext cx="854199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5286345"/>
            <a:ext cx="4953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4"/>
              </a:rPr>
              <a:t>http://</a:t>
            </a:r>
            <a:r>
              <a:rPr lang="en-GB" sz="700" dirty="0" smtClean="0">
                <a:hlinkClick r:id="rId4"/>
              </a:rPr>
              <a:t>imagine.gsfc.nasa.gov/Images/science/EM_spectrum_compare_level1_lg.jpg</a:t>
            </a:r>
            <a:r>
              <a:rPr lang="en-GB" sz="700" dirty="0" smtClean="0"/>
              <a:t> 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29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Models: Limitations of Projection Matrix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r>
              <a:rPr lang="en-GB" sz="1800" dirty="0" smtClean="0"/>
              <a:t>Real cameras suffer from all </a:t>
            </a:r>
            <a:br>
              <a:rPr lang="en-GB" sz="1800" dirty="0" smtClean="0"/>
            </a:br>
            <a:r>
              <a:rPr lang="en-GB" sz="1800" dirty="0" smtClean="0"/>
              <a:t>sorts of problems</a:t>
            </a:r>
          </a:p>
          <a:p>
            <a:endParaRPr lang="en-GB" sz="1800" i="1" dirty="0" smtClean="0"/>
          </a:p>
          <a:p>
            <a:r>
              <a:rPr lang="en-GB" sz="1800" i="1" dirty="0" smtClean="0"/>
              <a:t>Distortion </a:t>
            </a:r>
            <a:br>
              <a:rPr lang="en-GB" sz="1800" i="1" dirty="0" smtClean="0"/>
            </a:br>
            <a:r>
              <a:rPr lang="en-GB" sz="1800" i="1" dirty="0" smtClean="0"/>
              <a:t>(barrel / pincushion) means</a:t>
            </a:r>
            <a:br>
              <a:rPr lang="en-GB" sz="1800" i="1" dirty="0" smtClean="0"/>
            </a:br>
            <a:r>
              <a:rPr lang="en-GB" sz="1800" i="1" dirty="0" smtClean="0"/>
              <a:t>that straight lines end up </a:t>
            </a:r>
            <a:br>
              <a:rPr lang="en-GB" sz="1800" i="1" dirty="0" smtClean="0"/>
            </a:br>
            <a:r>
              <a:rPr lang="en-GB" sz="1800" i="1" dirty="0" smtClean="0"/>
              <a:t>looking curved</a:t>
            </a:r>
          </a:p>
          <a:p>
            <a:endParaRPr lang="en-GB" sz="1800" i="1" dirty="0"/>
          </a:p>
          <a:p>
            <a:r>
              <a:rPr lang="en-GB" sz="1800" i="1" dirty="0" smtClean="0"/>
              <a:t>An affine / projective matrix </a:t>
            </a:r>
            <a:br>
              <a:rPr lang="en-GB" sz="1800" i="1" dirty="0" smtClean="0"/>
            </a:br>
            <a:r>
              <a:rPr lang="en-GB" sz="1800" i="1" dirty="0" smtClean="0"/>
              <a:t>cannot emulate this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095875" cy="33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5817270"/>
            <a:ext cx="3429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hlinkClick r:id="rId4"/>
              </a:rPr>
              <a:t>https://</a:t>
            </a:r>
            <a:r>
              <a:rPr lang="en-GB" sz="600" dirty="0" smtClean="0">
                <a:hlinkClick r:id="rId4"/>
              </a:rPr>
              <a:t>stackoverflow.com/questions/31879019/image-lens-distortion-correction</a:t>
            </a:r>
            <a:r>
              <a:rPr lang="en-GB" sz="600" dirty="0" smtClean="0"/>
              <a:t> 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2906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Models: Features of Real Lens Systems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r>
              <a:rPr lang="en-GB" sz="1800" dirty="0" smtClean="0"/>
              <a:t>There are also issues with:</a:t>
            </a:r>
          </a:p>
          <a:p>
            <a:pPr lvl="1"/>
            <a:r>
              <a:rPr lang="en-GB" sz="1600" i="1" dirty="0" smtClean="0"/>
              <a:t>Uneven focus, edges may be blurred </a:t>
            </a:r>
            <a:br>
              <a:rPr lang="en-GB" sz="1600" i="1" dirty="0" smtClean="0"/>
            </a:br>
            <a:r>
              <a:rPr lang="en-GB" sz="1600" i="1" dirty="0" smtClean="0"/>
              <a:t>even if centre is sharp</a:t>
            </a:r>
          </a:p>
          <a:p>
            <a:pPr lvl="1"/>
            <a:r>
              <a:rPr lang="en-GB" sz="1600" i="1" dirty="0" smtClean="0"/>
              <a:t>Chromatic aberration (image on right </a:t>
            </a:r>
            <a:r>
              <a:rPr lang="en-GB" sz="1600" i="1" dirty="0" smtClean="0">
                <a:sym typeface="Wingdings" panose="05000000000000000000" pitchFamily="2" charset="2"/>
              </a:rPr>
              <a:t> ) </a:t>
            </a:r>
            <a:br>
              <a:rPr lang="en-GB" sz="1600" i="1" dirty="0" smtClean="0">
                <a:sym typeface="Wingdings" panose="05000000000000000000" pitchFamily="2" charset="2"/>
              </a:rPr>
            </a:br>
            <a:r>
              <a:rPr lang="en-GB" sz="1600" i="1" dirty="0" smtClean="0">
                <a:sym typeface="Wingdings" panose="05000000000000000000" pitchFamily="2" charset="2"/>
              </a:rPr>
              <a:t>caused by light dispersion because a </a:t>
            </a:r>
            <a:br>
              <a:rPr lang="en-GB" sz="1600" i="1" dirty="0" smtClean="0">
                <a:sym typeface="Wingdings" panose="05000000000000000000" pitchFamily="2" charset="2"/>
              </a:rPr>
            </a:br>
            <a:r>
              <a:rPr lang="en-GB" sz="1600" i="1" dirty="0" smtClean="0">
                <a:sym typeface="Wingdings" panose="05000000000000000000" pitchFamily="2" charset="2"/>
              </a:rPr>
              <a:t>material will have different refractive </a:t>
            </a:r>
            <a:br>
              <a:rPr lang="en-GB" sz="1600" i="1" dirty="0" smtClean="0">
                <a:sym typeface="Wingdings" panose="05000000000000000000" pitchFamily="2" charset="2"/>
              </a:rPr>
            </a:br>
            <a:r>
              <a:rPr lang="en-GB" sz="1600" i="1" dirty="0" smtClean="0">
                <a:sym typeface="Wingdings" panose="05000000000000000000" pitchFamily="2" charset="2"/>
              </a:rPr>
              <a:t>indices at different wavelengths</a:t>
            </a:r>
          </a:p>
          <a:p>
            <a:pPr lvl="1"/>
            <a:r>
              <a:rPr lang="en-GB" sz="1600" i="1" dirty="0" err="1" smtClean="0">
                <a:sym typeface="Wingdings" panose="05000000000000000000" pitchFamily="2" charset="2"/>
              </a:rPr>
              <a:t>Vignetting</a:t>
            </a:r>
            <a:r>
              <a:rPr lang="en-GB" sz="1600" i="1" dirty="0" smtClean="0">
                <a:sym typeface="Wingdings" panose="05000000000000000000" pitchFamily="2" charset="2"/>
              </a:rPr>
              <a:t>, where it gets darker at the edges</a:t>
            </a:r>
          </a:p>
          <a:p>
            <a:pPr marL="0" indent="0">
              <a:buNone/>
            </a:pPr>
            <a:endParaRPr lang="en-GB" sz="1400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i="1" dirty="0" smtClean="0">
                <a:sym typeface="Wingdings" panose="05000000000000000000" pitchFamily="2" charset="2"/>
              </a:rPr>
              <a:t>Also, more desirable features:</a:t>
            </a:r>
          </a:p>
          <a:p>
            <a:pPr lvl="1"/>
            <a:r>
              <a:rPr lang="en-GB" sz="1600" i="1" dirty="0" smtClean="0"/>
              <a:t>Fixed area in focus</a:t>
            </a:r>
          </a:p>
          <a:p>
            <a:pPr lvl="1"/>
            <a:r>
              <a:rPr lang="en-GB" sz="1600" i="1" dirty="0" err="1" smtClean="0"/>
              <a:t>Bokeh</a:t>
            </a:r>
            <a:r>
              <a:rPr lang="en-GB" sz="1600" i="1" dirty="0" smtClean="0"/>
              <a:t> (shape of out of focus highlights)</a:t>
            </a:r>
          </a:p>
          <a:p>
            <a:pPr lvl="1"/>
            <a:r>
              <a:rPr lang="en-GB" sz="1600" i="1" dirty="0" smtClean="0"/>
              <a:t>Motion blur (animation looks odd without it)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49" y="2209800"/>
            <a:ext cx="32004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21527" y="6242150"/>
            <a:ext cx="280807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dirty="0">
                <a:hlinkClick r:id="rId4"/>
              </a:rPr>
              <a:t>https://commons.wikimedia.org/wiki/File:Chromatic_aberration_(comparison)_-_</a:t>
            </a:r>
            <a:r>
              <a:rPr lang="en-GB" sz="400" dirty="0" smtClean="0">
                <a:hlinkClick r:id="rId4"/>
              </a:rPr>
              <a:t>enlargement.jpg</a:t>
            </a:r>
            <a:r>
              <a:rPr lang="en-GB" sz="400" dirty="0" smtClean="0"/>
              <a:t> </a:t>
            </a:r>
            <a:endParaRPr lang="en-GB" sz="200" dirty="0"/>
          </a:p>
        </p:txBody>
      </p:sp>
    </p:spTree>
    <p:extLst>
      <p:ext uri="{BB962C8B-B14F-4D97-AF65-F5344CB8AC3E}">
        <p14:creationId xmlns:p14="http://schemas.microsoft.com/office/powerpoint/2010/main" val="288408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Models: Thin Lens Camera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400" dirty="0" smtClean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endParaRPr lang="en-GB" sz="14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 smtClean="0"/>
              <a:t>Similar setup to pinhole camera, but has a single lens instead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Assumes the thickness of the lens is negligible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Gives us access to out-of-focus / depth-of-field distortion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Doesn’t simulate any other distortions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Best suited to ray tracing</a:t>
            </a:r>
          </a:p>
          <a:p>
            <a:pPr>
              <a:lnSpc>
                <a:spcPct val="150000"/>
              </a:lnSpc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981200" y="3429000"/>
            <a:ext cx="3505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79141" y="2971800"/>
            <a:ext cx="25166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95800" y="29718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79140" y="3886200"/>
            <a:ext cx="25166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495800" y="3429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305300" y="2781300"/>
            <a:ext cx="381000" cy="1295400"/>
          </a:xfrm>
          <a:custGeom>
            <a:avLst/>
            <a:gdLst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  <a:gd name="connsiteX0" fmla="*/ 0 w 609600"/>
              <a:gd name="connsiteY0" fmla="*/ 647700 h 1295400"/>
              <a:gd name="connsiteX1" fmla="*/ 304800 w 609600"/>
              <a:gd name="connsiteY1" fmla="*/ 0 h 1295400"/>
              <a:gd name="connsiteX2" fmla="*/ 609600 w 609600"/>
              <a:gd name="connsiteY2" fmla="*/ 647700 h 1295400"/>
              <a:gd name="connsiteX3" fmla="*/ 304800 w 609600"/>
              <a:gd name="connsiteY3" fmla="*/ 1295400 h 1295400"/>
              <a:gd name="connsiteX4" fmla="*/ 0 w 609600"/>
              <a:gd name="connsiteY4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1295400">
                <a:moveTo>
                  <a:pt x="0" y="647700"/>
                </a:moveTo>
                <a:cubicBezTo>
                  <a:pt x="0" y="289985"/>
                  <a:pt x="136464" y="49427"/>
                  <a:pt x="304800" y="0"/>
                </a:cubicBezTo>
                <a:cubicBezTo>
                  <a:pt x="473136" y="41190"/>
                  <a:pt x="609600" y="289985"/>
                  <a:pt x="609600" y="647700"/>
                </a:cubicBezTo>
                <a:cubicBezTo>
                  <a:pt x="609600" y="1005415"/>
                  <a:pt x="473136" y="1229498"/>
                  <a:pt x="304800" y="1295400"/>
                </a:cubicBezTo>
                <a:cubicBezTo>
                  <a:pt x="144702" y="1221260"/>
                  <a:pt x="0" y="1005415"/>
                  <a:pt x="0" y="6477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18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Camera Models: Realistic Lens Camera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r>
              <a:rPr lang="en-GB" sz="1800" dirty="0" smtClean="0"/>
              <a:t>Idea is to emulate a complex</a:t>
            </a:r>
            <a:br>
              <a:rPr lang="en-GB" sz="1800" dirty="0" smtClean="0"/>
            </a:br>
            <a:r>
              <a:rPr lang="en-GB" sz="1800" dirty="0" smtClean="0"/>
              <a:t>lens system</a:t>
            </a:r>
          </a:p>
          <a:p>
            <a:endParaRPr lang="en-GB" sz="1800" i="1" dirty="0"/>
          </a:p>
          <a:p>
            <a:r>
              <a:rPr lang="en-GB" sz="1800" i="1" dirty="0" smtClean="0"/>
              <a:t>Has to rely on ray tracing</a:t>
            </a:r>
          </a:p>
          <a:p>
            <a:endParaRPr lang="en-GB" sz="1800" i="1" dirty="0"/>
          </a:p>
          <a:p>
            <a:r>
              <a:rPr lang="en-GB" sz="1800" b="1" i="1" u="sng" dirty="0" smtClean="0"/>
              <a:t>Rather slow</a:t>
            </a:r>
          </a:p>
          <a:p>
            <a:endParaRPr lang="en-GB" sz="1800" i="1" dirty="0"/>
          </a:p>
          <a:p>
            <a:r>
              <a:rPr lang="en-GB" sz="1800" i="1" dirty="0" smtClean="0"/>
              <a:t>But accurately produces full </a:t>
            </a:r>
            <a:br>
              <a:rPr lang="en-GB" sz="1800" i="1" dirty="0" smtClean="0"/>
            </a:br>
            <a:r>
              <a:rPr lang="en-GB" sz="1800" i="1" dirty="0" smtClean="0"/>
              <a:t>range of distortion effects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12" y="2343665"/>
            <a:ext cx="5266888" cy="381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7400" y="6158951"/>
            <a:ext cx="27432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dirty="0">
                <a:hlinkClick r:id="rId4"/>
              </a:rPr>
              <a:t>https://www.ephotozine.com/article/olympus-8mm-f-1-8-fisheye-and-7-14mm-f-2-8-lenses-announced-27459</a:t>
            </a:r>
            <a:endParaRPr lang="en-GB" sz="400" dirty="0"/>
          </a:p>
        </p:txBody>
      </p:sp>
    </p:spTree>
    <p:extLst>
      <p:ext uri="{BB962C8B-B14F-4D97-AF65-F5344CB8AC3E}">
        <p14:creationId xmlns:p14="http://schemas.microsoft.com/office/powerpoint/2010/main" val="1320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Light Sources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In </a:t>
            </a:r>
            <a:r>
              <a:rPr lang="en-GB" sz="1800" dirty="0" smtClean="0"/>
              <a:t>the real world, area lights </a:t>
            </a:r>
            <a:r>
              <a:rPr lang="en-GB" sz="1800" dirty="0" smtClean="0"/>
              <a:t>dominate</a:t>
            </a:r>
            <a:br>
              <a:rPr lang="en-GB" sz="1800" dirty="0" smtClean="0"/>
            </a:br>
            <a:r>
              <a:rPr lang="en-GB" sz="1800" dirty="0" smtClean="0"/>
              <a:t>(more </a:t>
            </a:r>
            <a:r>
              <a:rPr lang="en-GB" sz="1800" dirty="0" smtClean="0"/>
              <a:t>about this in the shadows theme</a:t>
            </a:r>
            <a:r>
              <a:rPr lang="en-GB" sz="1800" dirty="0" smtClean="0"/>
              <a:t>)</a:t>
            </a:r>
          </a:p>
          <a:p>
            <a:pPr>
              <a:lnSpc>
                <a:spcPct val="150000"/>
              </a:lnSpc>
            </a:pPr>
            <a:endParaRPr lang="en-GB" sz="1200" i="1" dirty="0" smtClean="0"/>
          </a:p>
          <a:p>
            <a:pPr>
              <a:lnSpc>
                <a:spcPct val="150000"/>
              </a:lnSpc>
            </a:pPr>
            <a:r>
              <a:rPr lang="en-GB" sz="1800" i="1" dirty="0" smtClean="0"/>
              <a:t>For PBR, we do need to express lights in real-world units</a:t>
            </a:r>
          </a:p>
          <a:p>
            <a:pPr>
              <a:lnSpc>
                <a:spcPct val="150000"/>
              </a:lnSpc>
            </a:pPr>
            <a:r>
              <a:rPr lang="en-GB" sz="1800" i="1" dirty="0" smtClean="0"/>
              <a:t>We also need to consider the spectral distribution of the light source</a:t>
            </a:r>
          </a:p>
          <a:p>
            <a:pPr lvl="1">
              <a:lnSpc>
                <a:spcPct val="150000"/>
              </a:lnSpc>
            </a:pPr>
            <a:r>
              <a:rPr lang="en-GB" sz="1600" i="1" dirty="0" smtClean="0"/>
              <a:t>At the very least the ‘colour’</a:t>
            </a:r>
          </a:p>
          <a:p>
            <a:pPr lvl="1">
              <a:lnSpc>
                <a:spcPct val="150000"/>
              </a:lnSpc>
            </a:pPr>
            <a:r>
              <a:rPr lang="en-GB" sz="1600" i="1" dirty="0" smtClean="0"/>
              <a:t>Ideally look at theories based on the light source type, such as black body radiation and colour temperature</a:t>
            </a:r>
            <a:endParaRPr lang="en-GB" sz="14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26775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BSDF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 smtClean="0"/>
              <a:t>BRDF</a:t>
            </a:r>
            <a:r>
              <a:rPr lang="en-GB" sz="2000" i="1" dirty="0" smtClean="0"/>
              <a:t>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 smtClean="0"/>
              <a:t>B</a:t>
            </a:r>
            <a:r>
              <a:rPr lang="en-GB" sz="2000" i="1" dirty="0" smtClean="0"/>
              <a:t>idirectional </a:t>
            </a:r>
            <a:r>
              <a:rPr lang="en-GB" sz="2000" b="1" i="1" dirty="0" smtClean="0"/>
              <a:t>R</a:t>
            </a:r>
            <a:r>
              <a:rPr lang="en-GB" sz="2000" i="1" dirty="0" smtClean="0"/>
              <a:t>eflectance </a:t>
            </a:r>
            <a:r>
              <a:rPr lang="en-GB" sz="2000" b="1" i="1" dirty="0" smtClean="0"/>
              <a:t>D</a:t>
            </a:r>
            <a:r>
              <a:rPr lang="en-GB" sz="2000" i="1" dirty="0" smtClean="0"/>
              <a:t>istribution </a:t>
            </a:r>
            <a:r>
              <a:rPr lang="en-GB" sz="2000" b="1" i="1" dirty="0" smtClean="0"/>
              <a:t>F</a:t>
            </a:r>
            <a:r>
              <a:rPr lang="en-GB" sz="2000" i="1" dirty="0" smtClean="0"/>
              <a:t>unction</a:t>
            </a:r>
          </a:p>
          <a:p>
            <a:pPr>
              <a:lnSpc>
                <a:spcPct val="90000"/>
              </a:lnSpc>
            </a:pPr>
            <a:r>
              <a:rPr lang="en-GB" sz="1800" i="1" dirty="0" smtClean="0"/>
              <a:t>(Light scattered by a surface reflection)</a:t>
            </a: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 smtClean="0"/>
              <a:t>BTDF</a:t>
            </a:r>
            <a:r>
              <a:rPr lang="en-GB" sz="2000" i="1" dirty="0" smtClean="0"/>
              <a:t>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/>
              <a:t>B</a:t>
            </a:r>
            <a:r>
              <a:rPr lang="en-GB" sz="2000" i="1" dirty="0"/>
              <a:t>idirectional </a:t>
            </a:r>
            <a:r>
              <a:rPr lang="en-GB" sz="2000" b="1" i="1" dirty="0" smtClean="0"/>
              <a:t>T</a:t>
            </a:r>
            <a:r>
              <a:rPr lang="en-GB" sz="2000" i="1" dirty="0" smtClean="0"/>
              <a:t>ransmission </a:t>
            </a:r>
            <a:r>
              <a:rPr lang="en-GB" sz="2000" b="1" i="1" dirty="0" smtClean="0"/>
              <a:t>D</a:t>
            </a:r>
            <a:r>
              <a:rPr lang="en-GB" sz="2000" i="1" dirty="0" smtClean="0"/>
              <a:t>istribution </a:t>
            </a:r>
            <a:r>
              <a:rPr lang="en-GB" sz="2000" b="1" i="1" dirty="0" smtClean="0"/>
              <a:t>F</a:t>
            </a:r>
            <a:r>
              <a:rPr lang="en-GB" sz="2000" i="1" dirty="0" smtClean="0"/>
              <a:t>unction</a:t>
            </a:r>
          </a:p>
          <a:p>
            <a:pPr>
              <a:lnSpc>
                <a:spcPct val="90000"/>
              </a:lnSpc>
            </a:pPr>
            <a:r>
              <a:rPr lang="en-GB" sz="1800" i="1" dirty="0" smtClean="0"/>
              <a:t>(Light scattering after traveling through surface)</a:t>
            </a: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 smtClean="0"/>
              <a:t>BSDF</a:t>
            </a:r>
            <a:r>
              <a:rPr lang="en-GB" sz="2000" i="1" dirty="0" smtClean="0"/>
              <a:t> =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b="1" i="1" dirty="0"/>
              <a:t>B</a:t>
            </a:r>
            <a:r>
              <a:rPr lang="en-GB" sz="2000" i="1" dirty="0"/>
              <a:t>idirectional </a:t>
            </a:r>
            <a:r>
              <a:rPr lang="en-GB" sz="2000" b="1" i="1" dirty="0" smtClean="0"/>
              <a:t>S</a:t>
            </a:r>
            <a:r>
              <a:rPr lang="en-GB" sz="2000" i="1" dirty="0" smtClean="0"/>
              <a:t>cattering </a:t>
            </a:r>
            <a:r>
              <a:rPr lang="en-GB" sz="2000" b="1" i="1" dirty="0" smtClean="0"/>
              <a:t>D</a:t>
            </a:r>
            <a:r>
              <a:rPr lang="en-GB" sz="2000" i="1" dirty="0" smtClean="0"/>
              <a:t>istribution </a:t>
            </a:r>
            <a:r>
              <a:rPr lang="en-GB" sz="2000" b="1" i="1" dirty="0"/>
              <a:t>F</a:t>
            </a:r>
            <a:r>
              <a:rPr lang="en-GB" sz="2000" i="1" dirty="0"/>
              <a:t>unction</a:t>
            </a:r>
          </a:p>
          <a:p>
            <a:pPr>
              <a:lnSpc>
                <a:spcPct val="90000"/>
              </a:lnSpc>
            </a:pPr>
            <a:r>
              <a:rPr lang="en-GB" sz="1800" i="1" dirty="0" smtClean="0"/>
              <a:t>(Superset </a:t>
            </a:r>
            <a:r>
              <a:rPr lang="en-GB" sz="1800" i="1" dirty="0"/>
              <a:t>of all </a:t>
            </a:r>
            <a:r>
              <a:rPr lang="en-GB" sz="1800" i="1" dirty="0" err="1"/>
              <a:t>BxDF</a:t>
            </a:r>
            <a:r>
              <a:rPr lang="en-GB" sz="1800" i="1" dirty="0"/>
              <a:t> </a:t>
            </a:r>
            <a:r>
              <a:rPr lang="en-GB" sz="1800" i="1" dirty="0" smtClean="0"/>
              <a:t>functions)</a:t>
            </a:r>
            <a:endParaRPr lang="en-GB" sz="18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77762"/>
            <a:ext cx="2867025" cy="384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02411" y="6119672"/>
            <a:ext cx="2057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hlinkClick r:id="rId4"/>
              </a:rPr>
              <a:t>https://</a:t>
            </a:r>
            <a:r>
              <a:rPr lang="en-GB" sz="500" dirty="0" smtClean="0">
                <a:hlinkClick r:id="rId4"/>
              </a:rPr>
              <a:t>upload.wikimedia.org/wikipedia/en/d/d8/BSDF05_800.png</a:t>
            </a:r>
            <a:r>
              <a:rPr lang="en-GB" sz="500" dirty="0" smtClean="0"/>
              <a:t> </a:t>
            </a:r>
            <a:endParaRPr lang="en-GB" sz="500" dirty="0"/>
          </a:p>
        </p:txBody>
      </p:sp>
    </p:spTree>
    <p:extLst>
      <p:ext uri="{BB962C8B-B14F-4D97-AF65-F5344CB8AC3E}">
        <p14:creationId xmlns:p14="http://schemas.microsoft.com/office/powerpoint/2010/main" val="12134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BSSRDF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Bidirectional surface scattering distribution function</a:t>
            </a:r>
          </a:p>
          <a:p>
            <a:pPr>
              <a:lnSpc>
                <a:spcPct val="90000"/>
              </a:lnSpc>
            </a:pPr>
            <a:r>
              <a:rPr lang="en-GB" sz="2000" i="1" dirty="0" smtClean="0"/>
              <a:t>For accurate rendering of translucent surfaces</a:t>
            </a:r>
          </a:p>
          <a:p>
            <a:pPr>
              <a:lnSpc>
                <a:spcPct val="90000"/>
              </a:lnSpc>
            </a:pPr>
            <a:r>
              <a:rPr lang="en-GB" sz="2000" i="1" dirty="0" smtClean="0"/>
              <a:t>Light enters medium, exits somewhere else</a:t>
            </a:r>
          </a:p>
          <a:p>
            <a:pPr>
              <a:lnSpc>
                <a:spcPct val="90000"/>
              </a:lnSpc>
            </a:pPr>
            <a:r>
              <a:rPr lang="en-GB" sz="2000" i="1" dirty="0" smtClean="0"/>
              <a:t>Other key terms to look up: participating media, volume scattering, phase functions</a:t>
            </a:r>
            <a:endParaRPr lang="en-GB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5" r="1" b="11803"/>
          <a:stretch/>
        </p:blipFill>
        <p:spPr bwMode="auto">
          <a:xfrm>
            <a:off x="2755557" y="2327189"/>
            <a:ext cx="3505200" cy="227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8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Sampling and Reconstruction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1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200" dirty="0" smtClean="0"/>
          </a:p>
          <a:p>
            <a:pPr>
              <a:spcBef>
                <a:spcPts val="1200"/>
              </a:spcBef>
            </a:pPr>
            <a:r>
              <a:rPr lang="en-GB" sz="2000" dirty="0" smtClean="0"/>
              <a:t>Basically about antialiasing</a:t>
            </a:r>
          </a:p>
          <a:p>
            <a:pPr>
              <a:spcBef>
                <a:spcPts val="1200"/>
              </a:spcBef>
            </a:pPr>
            <a:endParaRPr lang="en-GB" sz="1100" dirty="0" smtClean="0"/>
          </a:p>
          <a:p>
            <a:pPr>
              <a:spcBef>
                <a:spcPts val="1200"/>
              </a:spcBef>
            </a:pPr>
            <a:r>
              <a:rPr lang="en-GB" sz="2000" i="1" dirty="0" smtClean="0"/>
              <a:t>We take samples of the </a:t>
            </a:r>
            <a:br>
              <a:rPr lang="en-GB" sz="2000" i="1" dirty="0" smtClean="0"/>
            </a:br>
            <a:r>
              <a:rPr lang="en-GB" sz="2000" i="1" dirty="0" smtClean="0"/>
              <a:t>incoming radiance</a:t>
            </a:r>
          </a:p>
          <a:p>
            <a:pPr>
              <a:spcBef>
                <a:spcPts val="1200"/>
              </a:spcBef>
            </a:pPr>
            <a:endParaRPr lang="en-GB" sz="1100" i="1" dirty="0" smtClean="0"/>
          </a:p>
          <a:p>
            <a:pPr>
              <a:spcBef>
                <a:spcPts val="1200"/>
              </a:spcBef>
            </a:pPr>
            <a:r>
              <a:rPr lang="en-GB" sz="2000" i="1" dirty="0" smtClean="0"/>
              <a:t>We reconstruct these into a </a:t>
            </a:r>
            <a:br>
              <a:rPr lang="en-GB" sz="2000" i="1" dirty="0" smtClean="0"/>
            </a:br>
            <a:r>
              <a:rPr lang="en-GB" sz="2000" i="1" dirty="0" smtClean="0"/>
              <a:t>discrete format to give </a:t>
            </a:r>
            <a:br>
              <a:rPr lang="en-GB" sz="2000" i="1" dirty="0" smtClean="0"/>
            </a:br>
            <a:r>
              <a:rPr lang="en-GB" sz="2000" i="1" dirty="0" smtClean="0"/>
              <a:t>colour to each pixel</a:t>
            </a: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343400" y="4381500"/>
            <a:ext cx="1600200" cy="1143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173362" y="4381500"/>
            <a:ext cx="1608438" cy="1143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003324" y="4381500"/>
            <a:ext cx="1616676" cy="1143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833286" y="4381500"/>
            <a:ext cx="1624914" cy="1143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343400" y="5524500"/>
            <a:ext cx="2514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5143500"/>
            <a:ext cx="2514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10200" y="4762500"/>
            <a:ext cx="2514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4381500"/>
            <a:ext cx="2514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69242" y="5790856"/>
            <a:ext cx="252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Pixel Grid (discrete)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15000" y="3009900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34100" y="3238500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9400" y="2857500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34200" y="3238500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467600" y="2920314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24800" y="3162300"/>
            <a:ext cx="0" cy="990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67400" y="2273983"/>
            <a:ext cx="252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Incoming Radiance (continuous)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0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Monte Carlo Integration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altLang="en-US" sz="20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GB" alt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GB" altLang="en-US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en-US" sz="2000" i="1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</m:d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Similarly, to calculate reflected light (outgoing radiance) we cannot actually integrate over the entire hemisphere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Our numerical solution must take samples somehow</a:t>
                </a:r>
                <a:endParaRPr lang="en-GB" sz="2000" i="1" dirty="0"/>
              </a:p>
            </p:txBody>
          </p:sp>
        </mc:Choice>
        <mc:Fallback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E:\Teaching\ProgGfx\Lectures\Images\RenderingEqn03_hemisphe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50" y="2286000"/>
            <a:ext cx="2734490" cy="16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Monte Carlo Integration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8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1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GB" altLang="en-US" sz="20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GB" alt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alt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alt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GB" alt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GB" altLang="en-US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en-US" sz="2000" i="1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alt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2000" b="1" i="1">
                                      <a:latin typeface="Cambria Math"/>
                                      <a:ea typeface="Cambria Math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alt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</m:d>
                          <m:r>
                            <a:rPr lang="en-GB" alt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en-US" sz="2000" b="1" i="1">
                                  <a:latin typeface="Cambria Math"/>
                                  <a:ea typeface="Cambria Math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alt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000" i="1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Monte Carlo techniques are based on random sampling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These gradually converge on the correct answer</a:t>
                </a:r>
                <a:endParaRPr lang="en-GB" sz="2000" i="1" dirty="0"/>
              </a:p>
            </p:txBody>
          </p:sp>
        </mc:Choice>
        <mc:Fallback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E:\Teaching\ProgGfx\Lectures\Images\RenderingEqn03_hemisphe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50" y="2286000"/>
            <a:ext cx="2734490" cy="16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Light Introduction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000" dirty="0" smtClean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 smtClean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r>
              <a:rPr lang="en-GB" altLang="en-US" sz="2000" dirty="0" smtClean="0"/>
              <a:t>Light can behave as a wave or a particle (further reading: wave-particle duality)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/>
              <a:t>Its fundamental properties are wavelength and amplitude</a:t>
            </a:r>
          </a:p>
          <a:p>
            <a:pPr>
              <a:lnSpc>
                <a:spcPct val="90000"/>
              </a:lnSpc>
            </a:pPr>
            <a:r>
              <a:rPr lang="en-GB" altLang="en-US" sz="2000" dirty="0" smtClean="0"/>
              <a:t>A particle of light is called a </a:t>
            </a:r>
            <a:r>
              <a:rPr lang="en-GB" altLang="en-US" sz="2000" i="1" dirty="0" smtClean="0"/>
              <a:t>photon (these have a wavelength and energy which relates to amplitude)</a:t>
            </a:r>
            <a:endParaRPr lang="en-GB" altLang="en-US" sz="2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4648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07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Conclusion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Where does all this stuff leave us?</a:t>
            </a:r>
            <a:endParaRPr lang="en-GB" sz="1200" dirty="0" smtClean="0"/>
          </a:p>
          <a:p>
            <a:pPr>
              <a:spcAft>
                <a:spcPts val="600"/>
              </a:spcAft>
            </a:pPr>
            <a:endParaRPr lang="en-GB" sz="2000" dirty="0" smtClean="0"/>
          </a:p>
          <a:p>
            <a:pPr>
              <a:spcAft>
                <a:spcPts val="600"/>
              </a:spcAft>
            </a:pPr>
            <a:r>
              <a:rPr lang="en-GB" sz="2000" dirty="0" smtClean="0"/>
              <a:t>Radiometry gives us the formal language for defining the rendering equation</a:t>
            </a:r>
          </a:p>
          <a:p>
            <a:pPr>
              <a:spcAft>
                <a:spcPts val="600"/>
              </a:spcAft>
            </a:pPr>
            <a:r>
              <a:rPr lang="en-GB" sz="2000" dirty="0" smtClean="0"/>
              <a:t>We’ve tied up a few loose ends / opened more cans of worms</a:t>
            </a:r>
          </a:p>
          <a:p>
            <a:pPr>
              <a:spcAft>
                <a:spcPts val="600"/>
              </a:spcAft>
            </a:pPr>
            <a:r>
              <a:rPr lang="en-GB" sz="2000" dirty="0" smtClean="0"/>
              <a:t>We can combine all the theories together to build a </a:t>
            </a:r>
            <a:r>
              <a:rPr lang="en-GB" sz="2000" dirty="0" smtClean="0"/>
              <a:t>high quality ray </a:t>
            </a:r>
            <a:r>
              <a:rPr lang="en-GB" sz="2000" dirty="0" smtClean="0"/>
              <a:t>tracer (see: </a:t>
            </a:r>
            <a:r>
              <a:rPr lang="en-GB" sz="2000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www.pbr-book.org</a:t>
            </a:r>
            <a:r>
              <a:rPr lang="en-GB" sz="2000" dirty="0" smtClean="0"/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1416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Conclusion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Where does all this stuff leave us?</a:t>
            </a:r>
            <a:endParaRPr lang="en-GB" sz="1200" dirty="0" smtClean="0"/>
          </a:p>
          <a:p>
            <a:pPr>
              <a:spcAft>
                <a:spcPts val="600"/>
              </a:spcAft>
            </a:pPr>
            <a:endParaRPr lang="en-GB" sz="2000" dirty="0" smtClean="0"/>
          </a:p>
          <a:p>
            <a:pPr>
              <a:spcAft>
                <a:spcPts val="600"/>
              </a:spcAft>
            </a:pPr>
            <a:r>
              <a:rPr lang="en-GB" sz="2000" dirty="0" smtClean="0"/>
              <a:t>Like it or not, this stuff is coming to real time rendering</a:t>
            </a:r>
            <a:br>
              <a:rPr lang="en-GB" sz="2000" dirty="0" smtClean="0"/>
            </a:br>
            <a:r>
              <a:rPr lang="en-GB" sz="2000" i="1" dirty="0" smtClean="0"/>
              <a:t>(actually it’s been here for a while, see Frostbite from </a:t>
            </a:r>
            <a:r>
              <a:rPr lang="en-GB" sz="2000" b="1" i="1" u="sng" dirty="0" smtClean="0"/>
              <a:t>2014</a:t>
            </a:r>
            <a:r>
              <a:rPr lang="en-GB" sz="2000" i="1" dirty="0" smtClean="0"/>
              <a:t>)</a:t>
            </a:r>
          </a:p>
          <a:p>
            <a:pPr>
              <a:spcAft>
                <a:spcPts val="600"/>
              </a:spcAft>
            </a:pP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000" dirty="0" smtClean="0"/>
              <a:t>It looks great, but raises the entry bar </a:t>
            </a:r>
            <a:r>
              <a:rPr lang="en-GB" sz="2000" i="1" dirty="0" smtClean="0"/>
              <a:t>significantly</a:t>
            </a:r>
          </a:p>
          <a:p>
            <a:pPr>
              <a:spcAft>
                <a:spcPts val="600"/>
              </a:spcAft>
            </a:pPr>
            <a:r>
              <a:rPr lang="en-GB" sz="2000" dirty="0" smtClean="0"/>
              <a:t>If you’re serious about graphics programming, I really suggest you look into it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9713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Further Reading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Main resource used for these slides:  </a:t>
            </a:r>
            <a:r>
              <a:rPr lang="en-GB" sz="2000" dirty="0" smtClean="0">
                <a:hlinkClick r:id="rId3"/>
              </a:rPr>
              <a:t>http</a:t>
            </a:r>
            <a:r>
              <a:rPr lang="en-GB" sz="2000" dirty="0">
                <a:hlinkClick r:id="rId3"/>
              </a:rPr>
              <a:t>://www.pbr-book.org</a:t>
            </a:r>
            <a:r>
              <a:rPr lang="en-GB" sz="2000" dirty="0"/>
              <a:t> </a:t>
            </a: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i="1" dirty="0" smtClean="0"/>
              <a:t>Nice explanation of the basic radiometric terms: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hlinkClick r:id="rId4"/>
              </a:rPr>
              <a:t>https://marine.rutgers.edu/dmcs/ms552/2009/solidangle.pdf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808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b="1" dirty="0"/>
              <a:t>Radiometry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Radiometry Intro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18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1400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Radiometry is the physics topic that studies light, how it moves through (propagates) and interacts with an environment (reflections)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dirty="0" smtClean="0"/>
              <a:t>It is largely based on the particle model of light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dirty="0"/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4" b="10480"/>
          <a:stretch/>
        </p:blipFill>
        <p:spPr bwMode="auto">
          <a:xfrm>
            <a:off x="1219200" y="2286000"/>
            <a:ext cx="6586152" cy="166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00800" y="6340733"/>
            <a:ext cx="2209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hlinkClick r:id="rId4"/>
              </a:rPr>
              <a:t>https://</a:t>
            </a:r>
            <a:r>
              <a:rPr lang="en-GB" sz="600" dirty="0" smtClean="0">
                <a:hlinkClick r:id="rId4"/>
              </a:rPr>
              <a:t>forums.luxcorerender.org/viewtopic.php?t=448</a:t>
            </a:r>
            <a:r>
              <a:rPr lang="en-GB" sz="600" dirty="0" smtClean="0"/>
              <a:t> 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0381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">
  <a:themeElements>
    <a:clrScheme name="Arial Academi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 Academic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rial Academ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7112</TotalTime>
  <Words>3286</Words>
  <Application>Microsoft Office PowerPoint</Application>
  <PresentationFormat>On-screen Show (4:3)</PresentationFormat>
  <Paragraphs>1084</Paragraphs>
  <Slides>82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powerpoint template</vt:lpstr>
      <vt:lpstr>GCP Lecture 5  PBR Part 2</vt:lpstr>
      <vt:lpstr>Intro</vt:lpstr>
      <vt:lpstr>Intro</vt:lpstr>
      <vt:lpstr>Intro</vt:lpstr>
      <vt:lpstr>Intro</vt:lpstr>
      <vt:lpstr>Intro</vt:lpstr>
      <vt:lpstr>Intro</vt:lpstr>
      <vt:lpstr>Intro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  <vt:lpstr>Radiometry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McLoughlin</dc:creator>
  <cp:lastModifiedBy>Leigh,McLoughlin</cp:lastModifiedBy>
  <cp:revision>454</cp:revision>
  <dcterms:created xsi:type="dcterms:W3CDTF">2006-08-16T00:00:00Z</dcterms:created>
  <dcterms:modified xsi:type="dcterms:W3CDTF">2019-10-11T15:19:35Z</dcterms:modified>
</cp:coreProperties>
</file>